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256" r:id="rId2"/>
    <p:sldId id="319" r:id="rId3"/>
    <p:sldId id="320" r:id="rId4"/>
    <p:sldId id="321" r:id="rId5"/>
    <p:sldId id="316" r:id="rId6"/>
    <p:sldId id="317" r:id="rId7"/>
    <p:sldId id="322" r:id="rId8"/>
    <p:sldId id="270" r:id="rId9"/>
    <p:sldId id="323" r:id="rId10"/>
    <p:sldId id="258" r:id="rId11"/>
    <p:sldId id="334" r:id="rId12"/>
    <p:sldId id="281" r:id="rId13"/>
    <p:sldId id="283" r:id="rId14"/>
    <p:sldId id="282" r:id="rId15"/>
    <p:sldId id="335" r:id="rId16"/>
    <p:sldId id="280" r:id="rId17"/>
    <p:sldId id="336" r:id="rId18"/>
    <p:sldId id="279" r:id="rId19"/>
    <p:sldId id="337" r:id="rId20"/>
    <p:sldId id="278" r:id="rId21"/>
    <p:sldId id="324" r:id="rId22"/>
    <p:sldId id="262" r:id="rId23"/>
    <p:sldId id="339" r:id="rId24"/>
    <p:sldId id="285" r:id="rId25"/>
    <p:sldId id="293" r:id="rId26"/>
    <p:sldId id="348" r:id="rId27"/>
    <p:sldId id="294" r:id="rId28"/>
    <p:sldId id="341" r:id="rId29"/>
    <p:sldId id="342" r:id="rId30"/>
    <p:sldId id="343" r:id="rId31"/>
    <p:sldId id="344" r:id="rId32"/>
    <p:sldId id="345" r:id="rId33"/>
    <p:sldId id="346" r:id="rId34"/>
    <p:sldId id="347" r:id="rId35"/>
    <p:sldId id="340" r:id="rId36"/>
    <p:sldId id="349" r:id="rId37"/>
    <p:sldId id="299" r:id="rId38"/>
    <p:sldId id="295" r:id="rId39"/>
    <p:sldId id="297" r:id="rId40"/>
    <p:sldId id="300" r:id="rId41"/>
    <p:sldId id="301" r:id="rId42"/>
    <p:sldId id="298" r:id="rId43"/>
    <p:sldId id="296" r:id="rId44"/>
    <p:sldId id="284" r:id="rId45"/>
    <p:sldId id="302" r:id="rId46"/>
    <p:sldId id="286" r:id="rId47"/>
    <p:sldId id="338" r:id="rId48"/>
    <p:sldId id="325" r:id="rId49"/>
    <p:sldId id="314" r:id="rId50"/>
    <p:sldId id="265" r:id="rId51"/>
    <p:sldId id="315" r:id="rId52"/>
    <p:sldId id="312" r:id="rId53"/>
    <p:sldId id="313" r:id="rId54"/>
    <p:sldId id="329" r:id="rId55"/>
    <p:sldId id="330" r:id="rId56"/>
    <p:sldId id="331" r:id="rId57"/>
    <p:sldId id="332" r:id="rId58"/>
    <p:sldId id="333" r:id="rId59"/>
    <p:sldId id="326" r:id="rId60"/>
    <p:sldId id="327" r:id="rId61"/>
    <p:sldId id="328" r:id="rId62"/>
    <p:sldId id="309" r:id="rId63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4" autoAdjust="0"/>
    <p:restoredTop sz="76538" autoAdjust="0"/>
  </p:normalViewPr>
  <p:slideViewPr>
    <p:cSldViewPr>
      <p:cViewPr varScale="1">
        <p:scale>
          <a:sx n="90" d="100"/>
          <a:sy n="90" d="100"/>
        </p:scale>
        <p:origin x="702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E4245-961D-42EF-B002-87A1E957DD22}" type="datetimeFigureOut">
              <a:rPr lang="es-ES" smtClean="0"/>
              <a:pPr/>
              <a:t>20/04/2015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872EA-A1A9-46AF-A99F-2F579643211A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1732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86D55D-9DAE-4D45-B94E-CE9518AD89F5}" type="datetimeFigureOut">
              <a:rPr lang="es-ES" smtClean="0"/>
              <a:t>20/04/2015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F20AB-3432-4383-8AE2-809DDBF589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6622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s.wikipedia.org/wiki/Gr%C3%A1ficos_en_3D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s.wikipedia.org/wiki/Navegador_web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Presentación formal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8045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Debido a los problemas anteriormente mencionados se opto por utilizar la librería Cesium.</a:t>
            </a:r>
          </a:p>
          <a:p>
            <a:endParaRPr lang="es-ES" dirty="0" smtClean="0"/>
          </a:p>
          <a:p>
            <a:r>
              <a:rPr lang="es-ES" dirty="0" smtClean="0"/>
              <a:t>Obtenemos</a:t>
            </a:r>
            <a:r>
              <a:rPr lang="es-ES" baseline="0" dirty="0" smtClean="0"/>
              <a:t> los datos de las elevaciones de los terrenos indicando las coordenadas.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2598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Para obtener la textura del modelo se uso </a:t>
            </a:r>
            <a:r>
              <a:rPr lang="es-ES" i="1" dirty="0" smtClean="0"/>
              <a:t>Mapbox.</a:t>
            </a:r>
          </a:p>
          <a:p>
            <a:endParaRPr lang="es-ES" i="1" dirty="0" smtClean="0"/>
          </a:p>
          <a:p>
            <a:r>
              <a:rPr lang="es-ES" i="0" dirty="0" smtClean="0"/>
              <a:t>La</a:t>
            </a:r>
            <a:r>
              <a:rPr lang="es-ES" i="0" baseline="0" dirty="0" smtClean="0"/>
              <a:t> idea es dibujar la ruta en el mapa y obtener la imagen de la ruta con el mapa.</a:t>
            </a:r>
            <a:endParaRPr lang="es-ES" i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6892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dirty="0" smtClean="0"/>
              <a:t>Básicamente</a:t>
            </a:r>
            <a:r>
              <a:rPr lang="es-ES" baseline="0" dirty="0" smtClean="0"/>
              <a:t> threejs es la librería que nos permitirá crear 3D en el navegador.</a:t>
            </a:r>
          </a:p>
          <a:p>
            <a:pPr algn="l"/>
            <a:r>
              <a:rPr lang="es-ES" sz="1200" b="1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WebGL</a:t>
            </a:r>
            <a:r>
              <a:rPr lang="es-ES" sz="1200" b="0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es una especificación estándar que está siendo desarrollada actualmente para mostrar 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Gráficos en 3D"/>
              </a:rPr>
              <a:t>gráficos en 3D</a:t>
            </a:r>
            <a:r>
              <a:rPr lang="es-ES" sz="1200" b="0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en 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Navegador web"/>
              </a:rPr>
              <a:t>navegadores web</a:t>
            </a:r>
            <a:endParaRPr lang="es-ES" u="non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1660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 una compañía cuya función principal es la impresión en 3D, nos podemos crear una cuenta usando un perfil de </a:t>
            </a:r>
            <a:r>
              <a:rPr lang="es-E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Facebook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Al disponer de una cuenta podemos subir nuestros modelos 3D creados 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9369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En el apartado de desarrollo explicaré como se ha</a:t>
            </a:r>
            <a:r>
              <a:rPr lang="es-ES" baseline="0" dirty="0" smtClean="0"/>
              <a:t> creado la textura y terreno que recorre la ruta.</a:t>
            </a:r>
            <a:endParaRPr lang="es-ES" dirty="0" smtClean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3552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Qué</a:t>
            </a:r>
            <a:r>
              <a:rPr lang="es-ES" baseline="0" dirty="0" smtClean="0"/>
              <a:t> es un tile.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98796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Qué</a:t>
            </a:r>
            <a:r>
              <a:rPr lang="es-ES" baseline="0" dirty="0" smtClean="0"/>
              <a:t> es un tile.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41085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Entonces la idea es: </a:t>
            </a:r>
          </a:p>
          <a:p>
            <a:r>
              <a:rPr lang="es-ES" dirty="0" smtClean="0"/>
              <a:t>Dibujar la ruta sobre el mapa</a:t>
            </a:r>
            <a:r>
              <a:rPr lang="es-ES" baseline="0" dirty="0" smtClean="0"/>
              <a:t> y con las coordenadas obtenemos los tiles que corresponden a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30171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La idea es crear un modelo en 3D rectangular, para ello añado tiles hasta obtener la forma deseada. Usaremos el nivel 14 ya que nos aporta más detalle del terreno y porque podemos dividir la ruta en más tiles</a:t>
            </a:r>
            <a:r>
              <a:rPr lang="es-ES" baseline="0" dirty="0" smtClean="0"/>
              <a:t>. 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5544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6817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Este será el contenido de mi presentación, empezare</a:t>
            </a:r>
            <a:r>
              <a:rPr lang="es-ES" baseline="0" dirty="0" smtClean="0"/>
              <a:t> con </a:t>
            </a:r>
            <a:r>
              <a:rPr lang="es-ES" dirty="0" smtClean="0"/>
              <a:t>una pequeña introducción</a:t>
            </a:r>
            <a:r>
              <a:rPr lang="es-ES" baseline="0" dirty="0" smtClean="0"/>
              <a:t> para luego explicar el objetivo principal, las especificaciones y desarrollo del proyecto</a:t>
            </a:r>
            <a:r>
              <a:rPr lang="es-ES" i="0" baseline="0" dirty="0" smtClean="0"/>
              <a:t>. </a:t>
            </a:r>
            <a:r>
              <a:rPr lang="es-ES" b="1" i="0" baseline="0" dirty="0" smtClean="0"/>
              <a:t>DEMO</a:t>
            </a:r>
            <a:r>
              <a:rPr lang="es-ES" i="0" baseline="0" dirty="0" smtClean="0"/>
              <a:t> Hablaré también de los problemas más relevantes a la hora de realizar el proyecto(con sus soluciones) y finalizaré con las conclusiones y líneas futuras.</a:t>
            </a:r>
            <a:endParaRPr lang="es-ES" i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33261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72294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10627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09036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53938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47850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20525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395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12192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87954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9069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55310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_</a:t>
            </a:r>
            <a:r>
              <a:rPr lang="es-ES" dirty="0" err="1" smtClean="0"/>
              <a:t>uvalues</a:t>
            </a:r>
            <a:r>
              <a:rPr lang="es-ES" baseline="0" dirty="0" smtClean="0"/>
              <a:t> contiene los valores de las coordenadas horizontales, _</a:t>
            </a:r>
            <a:r>
              <a:rPr lang="es-ES" baseline="0" dirty="0" err="1" smtClean="0"/>
              <a:t>vValues</a:t>
            </a:r>
            <a:r>
              <a:rPr lang="es-ES" baseline="0" dirty="0" smtClean="0"/>
              <a:t> contiene los valores de las </a:t>
            </a:r>
            <a:r>
              <a:rPr lang="es-ES" baseline="0" dirty="0" err="1" smtClean="0"/>
              <a:t>coordendas</a:t>
            </a:r>
            <a:r>
              <a:rPr lang="es-ES" baseline="0" dirty="0" smtClean="0"/>
              <a:t> verticales. Y _</a:t>
            </a:r>
            <a:r>
              <a:rPr lang="es-ES" baseline="0" dirty="0" err="1" smtClean="0"/>
              <a:t>heightvalues</a:t>
            </a:r>
            <a:r>
              <a:rPr lang="es-ES" baseline="0" dirty="0" smtClean="0"/>
              <a:t> contiene las alturas. Con estos tres valores yo creo los vértices de la geometría de cada tile y luego voy uniendo los vértices con el arreglo _índices que me indica como van unidos entre si, la unión se realiza a través de triángulos.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1197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introducción : actualmente…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6191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Básicamente</a:t>
            </a:r>
            <a:r>
              <a:rPr lang="es-ES" baseline="0" dirty="0" smtClean="0"/>
              <a:t> este artículo describe los pasos a la hora de construir un modelo en 3D a partir de una ruta. Para ello se descarga datos de las elevaciones  y se utilizan varios programas para obtener la imagen que se usara como textura. Luego con </a:t>
            </a:r>
            <a:r>
              <a:rPr lang="es-ES" baseline="0" dirty="0" err="1" smtClean="0"/>
              <a:t>blender</a:t>
            </a:r>
            <a:r>
              <a:rPr lang="es-ES" baseline="0" dirty="0" smtClean="0"/>
              <a:t> importa la imagen se añade el relieve y se </a:t>
            </a:r>
            <a:r>
              <a:rPr lang="es-ES" baseline="0" dirty="0" err="1" smtClean="0"/>
              <a:t>dibujala</a:t>
            </a:r>
            <a:r>
              <a:rPr lang="es-ES" baseline="0" dirty="0" smtClean="0"/>
              <a:t> ruta (se realizan además ediciones de la imagen, terreno, para ello conocimientos avanzados de la herramienta </a:t>
            </a:r>
            <a:r>
              <a:rPr lang="es-ES" baseline="0" dirty="0" err="1" smtClean="0"/>
              <a:t>blender</a:t>
            </a:r>
            <a:r>
              <a:rPr lang="es-ES" baseline="0" dirty="0" smtClean="0"/>
              <a:t>) cuando el objeto es creado es enviado a su impresión.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2420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Y</a:t>
            </a:r>
            <a:r>
              <a:rPr lang="es-ES" baseline="0" dirty="0" smtClean="0"/>
              <a:t> para cumplir este objetivo optimizare el artículo </a:t>
            </a:r>
            <a:r>
              <a:rPr lang="es-ES" baseline="0" dirty="0" err="1" smtClean="0"/>
              <a:t>mecionado</a:t>
            </a:r>
            <a:r>
              <a:rPr lang="es-ES" baseline="0" dirty="0" smtClean="0"/>
              <a:t> anteriormente.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1065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1664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Para</a:t>
            </a:r>
            <a:r>
              <a:rPr lang="es-ES" baseline="0" dirty="0" smtClean="0"/>
              <a:t> obtener los datos de las </a:t>
            </a:r>
            <a:r>
              <a:rPr lang="es-ES" baseline="0" dirty="0" err="1" smtClean="0"/>
              <a:t>elavaciones</a:t>
            </a:r>
            <a:r>
              <a:rPr lang="es-ES" baseline="0" dirty="0" smtClean="0"/>
              <a:t> del terreno en primera instancia se usaron los … ficheros </a:t>
            </a:r>
            <a:r>
              <a:rPr lang="es-ES" baseline="0" dirty="0" err="1" smtClean="0"/>
              <a:t>hgt</a:t>
            </a:r>
            <a:r>
              <a:rPr lang="es-ES" baseline="0" dirty="0" smtClean="0"/>
              <a:t>.</a:t>
            </a:r>
          </a:p>
          <a:p>
            <a:endParaRPr lang="es-ES" baseline="0" dirty="0" smtClean="0"/>
          </a:p>
          <a:p>
            <a:r>
              <a:rPr lang="es-ES" baseline="0" dirty="0" smtClean="0"/>
              <a:t>Cada fichero contiene 1201 * 1201 valores, es decir, 1442401 valores.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3699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De todas maneras trabaje un tiempo con estos datos obteniendo algunos modelados</a:t>
            </a:r>
            <a:r>
              <a:rPr lang="es-ES" baseline="0" dirty="0" smtClean="0"/>
              <a:t>, </a:t>
            </a:r>
            <a:r>
              <a:rPr lang="es-ES" dirty="0" smtClean="0"/>
              <a:t>un ejemplo:</a:t>
            </a:r>
          </a:p>
          <a:p>
            <a:endParaRPr lang="es-ES" dirty="0" smtClean="0"/>
          </a:p>
          <a:p>
            <a:r>
              <a:rPr lang="es-ES" dirty="0" smtClean="0"/>
              <a:t>Zona norte del país vasco con Francia.</a:t>
            </a:r>
          </a:p>
          <a:p>
            <a:endParaRPr lang="es-ES" dirty="0" smtClean="0"/>
          </a:p>
          <a:p>
            <a:r>
              <a:rPr lang="es-ES" dirty="0" smtClean="0"/>
              <a:t>No funcionaba correctamente ya que trabajaba</a:t>
            </a:r>
            <a:r>
              <a:rPr lang="es-ES" baseline="0" dirty="0" smtClean="0"/>
              <a:t> con los vértices de la geometría, entonces el modelo no representaba la forma real del terreno.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5024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20-04-2015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20-04-2015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20-04-2015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20-04-2015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20-04-2015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20-04-2015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20-04-2015</a:t>
            </a:fld>
            <a:endParaRPr lang="es-CL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20-04-2015</a:t>
            </a:fld>
            <a:endParaRPr lang="es-C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20-04-2015</a:t>
            </a:fld>
            <a:endParaRPr lang="es-CL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20-04-2015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20-04-2015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B0E46-0FB8-4A65-82C2-1B31257E8B4E}" type="datetimeFigureOut">
              <a:rPr lang="es-CL" smtClean="0"/>
              <a:pPr/>
              <a:t>20-04-2015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7.png"/><Relationship Id="rId4" Type="http://schemas.openxmlformats.org/officeDocument/2006/relationships/image" Target="../media/image19.png"/><Relationship Id="rId9" Type="http://schemas.openxmlformats.org/officeDocument/2006/relationships/image" Target="../media/image25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7.png"/><Relationship Id="rId10" Type="http://schemas.openxmlformats.org/officeDocument/2006/relationships/image" Target="../media/image26.jpeg"/><Relationship Id="rId4" Type="http://schemas.openxmlformats.org/officeDocument/2006/relationships/image" Target="../media/image19.png"/><Relationship Id="rId9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7.jpeg"/><Relationship Id="rId5" Type="http://schemas.openxmlformats.org/officeDocument/2006/relationships/image" Target="../media/image17.png"/><Relationship Id="rId10" Type="http://schemas.openxmlformats.org/officeDocument/2006/relationships/image" Target="../media/image26.jpeg"/><Relationship Id="rId4" Type="http://schemas.openxmlformats.org/officeDocument/2006/relationships/image" Target="../media/image19.png"/><Relationship Id="rId9" Type="http://schemas.openxmlformats.org/officeDocument/2006/relationships/image" Target="../media/image25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12" Type="http://schemas.openxmlformats.org/officeDocument/2006/relationships/image" Target="../media/image2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7.jpeg"/><Relationship Id="rId5" Type="http://schemas.openxmlformats.org/officeDocument/2006/relationships/image" Target="../media/image17.png"/><Relationship Id="rId10" Type="http://schemas.openxmlformats.org/officeDocument/2006/relationships/image" Target="../media/image26.jpeg"/><Relationship Id="rId4" Type="http://schemas.openxmlformats.org/officeDocument/2006/relationships/image" Target="../media/image19.png"/><Relationship Id="rId9" Type="http://schemas.openxmlformats.org/officeDocument/2006/relationships/image" Target="../media/image25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12" Type="http://schemas.openxmlformats.org/officeDocument/2006/relationships/image" Target="../media/image2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7.jpeg"/><Relationship Id="rId5" Type="http://schemas.openxmlformats.org/officeDocument/2006/relationships/image" Target="../media/image17.png"/><Relationship Id="rId10" Type="http://schemas.openxmlformats.org/officeDocument/2006/relationships/image" Target="../media/image26.jpeg"/><Relationship Id="rId4" Type="http://schemas.openxmlformats.org/officeDocument/2006/relationships/image" Target="../media/image19.png"/><Relationship Id="rId9" Type="http://schemas.openxmlformats.org/officeDocument/2006/relationships/image" Target="../media/image25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12" Type="http://schemas.openxmlformats.org/officeDocument/2006/relationships/image" Target="../media/image2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7.jpeg"/><Relationship Id="rId5" Type="http://schemas.openxmlformats.org/officeDocument/2006/relationships/image" Target="../media/image17.png"/><Relationship Id="rId10" Type="http://schemas.openxmlformats.org/officeDocument/2006/relationships/image" Target="../media/image26.jpeg"/><Relationship Id="rId4" Type="http://schemas.openxmlformats.org/officeDocument/2006/relationships/image" Target="../media/image19.png"/><Relationship Id="rId9" Type="http://schemas.openxmlformats.org/officeDocument/2006/relationships/image" Target="../media/image25.jpeg"/><Relationship Id="rId14" Type="http://schemas.openxmlformats.org/officeDocument/2006/relationships/image" Target="../media/image30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12" Type="http://schemas.openxmlformats.org/officeDocument/2006/relationships/image" Target="../media/image2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7.jpeg"/><Relationship Id="rId5" Type="http://schemas.openxmlformats.org/officeDocument/2006/relationships/image" Target="../media/image17.png"/><Relationship Id="rId15" Type="http://schemas.openxmlformats.org/officeDocument/2006/relationships/image" Target="../media/image31.jpeg"/><Relationship Id="rId10" Type="http://schemas.openxmlformats.org/officeDocument/2006/relationships/image" Target="../media/image26.jpeg"/><Relationship Id="rId4" Type="http://schemas.openxmlformats.org/officeDocument/2006/relationships/image" Target="../media/image19.png"/><Relationship Id="rId9" Type="http://schemas.openxmlformats.org/officeDocument/2006/relationships/image" Target="../media/image25.jpeg"/><Relationship Id="rId14" Type="http://schemas.openxmlformats.org/officeDocument/2006/relationships/image" Target="../media/image30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12" Type="http://schemas.openxmlformats.org/officeDocument/2006/relationships/image" Target="../media/image28.jpe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7.jpeg"/><Relationship Id="rId5" Type="http://schemas.openxmlformats.org/officeDocument/2006/relationships/image" Target="../media/image17.png"/><Relationship Id="rId15" Type="http://schemas.openxmlformats.org/officeDocument/2006/relationships/image" Target="../media/image31.jpeg"/><Relationship Id="rId10" Type="http://schemas.openxmlformats.org/officeDocument/2006/relationships/image" Target="../media/image26.jpeg"/><Relationship Id="rId4" Type="http://schemas.openxmlformats.org/officeDocument/2006/relationships/image" Target="../media/image19.png"/><Relationship Id="rId9" Type="http://schemas.openxmlformats.org/officeDocument/2006/relationships/image" Target="../media/image25.jpeg"/><Relationship Id="rId14" Type="http://schemas.openxmlformats.org/officeDocument/2006/relationships/image" Target="../media/image30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15.png"/><Relationship Id="rId3" Type="http://schemas.openxmlformats.org/officeDocument/2006/relationships/image" Target="../media/image17.png"/><Relationship Id="rId7" Type="http://schemas.openxmlformats.org/officeDocument/2006/relationships/image" Target="../media/image27.jpeg"/><Relationship Id="rId12" Type="http://schemas.openxmlformats.org/officeDocument/2006/relationships/image" Target="../media/image3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11" Type="http://schemas.openxmlformats.org/officeDocument/2006/relationships/image" Target="../media/image31.jpeg"/><Relationship Id="rId5" Type="http://schemas.openxmlformats.org/officeDocument/2006/relationships/image" Target="../media/image25.jpeg"/><Relationship Id="rId15" Type="http://schemas.openxmlformats.org/officeDocument/2006/relationships/image" Target="../media/image34.png"/><Relationship Id="rId10" Type="http://schemas.openxmlformats.org/officeDocument/2006/relationships/image" Target="../media/image30.jpeg"/><Relationship Id="rId4" Type="http://schemas.openxmlformats.org/officeDocument/2006/relationships/image" Target="../media/image24.jpeg"/><Relationship Id="rId9" Type="http://schemas.openxmlformats.org/officeDocument/2006/relationships/image" Target="../media/image29.jpeg"/><Relationship Id="rId14" Type="http://schemas.openxmlformats.org/officeDocument/2006/relationships/image" Target="../media/image3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7.png"/><Relationship Id="rId7" Type="http://schemas.openxmlformats.org/officeDocument/2006/relationships/image" Target="../media/image4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7.png"/><Relationship Id="rId7" Type="http://schemas.openxmlformats.org/officeDocument/2006/relationships/image" Target="../media/image4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7.png"/><Relationship Id="rId7" Type="http://schemas.openxmlformats.org/officeDocument/2006/relationships/image" Target="../media/image4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5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1.png"/><Relationship Id="rId7" Type="http://schemas.openxmlformats.org/officeDocument/2006/relationships/image" Target="../media/image33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localhost/pfc/PFCIndex.html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instructables.com/id/3D-Print-Your-Trek-in-color/?ALLSTEPS" TargetMode="Externa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 smtClean="0"/>
              <a:t>Edición e impresión de modelos 3D</a:t>
            </a:r>
            <a:endParaRPr lang="es-CL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s-CL" sz="2400" dirty="0" smtClean="0"/>
              <a:t>Titulación: Ingeniería Informática </a:t>
            </a:r>
          </a:p>
          <a:p>
            <a:r>
              <a:rPr lang="es-CL" sz="2400" dirty="0" smtClean="0"/>
              <a:t>Tutor: Oscar </a:t>
            </a:r>
            <a:r>
              <a:rPr lang="es-CL" sz="2400" dirty="0" err="1" smtClean="0"/>
              <a:t>Ardaiz</a:t>
            </a:r>
            <a:r>
              <a:rPr lang="es-CL" sz="2400" dirty="0" smtClean="0"/>
              <a:t> </a:t>
            </a:r>
          </a:p>
          <a:p>
            <a:r>
              <a:rPr lang="es-CL" sz="2400" dirty="0" smtClean="0"/>
              <a:t>Autor: Gonzalo Horacio Andrade Benavente</a:t>
            </a:r>
            <a:endParaRPr lang="es-CL" sz="2400" dirty="0"/>
          </a:p>
        </p:txBody>
      </p:sp>
      <p:pic>
        <p:nvPicPr>
          <p:cNvPr id="4" name="Imagen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404664"/>
            <a:ext cx="1135380" cy="1135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n 4" descr="escudoALI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48264" y="132938"/>
            <a:ext cx="1266190" cy="1416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Especificación</a:t>
            </a:r>
            <a:endParaRPr lang="es-CL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b="1" dirty="0" smtClean="0"/>
              <a:t>La idea</a:t>
            </a:r>
            <a:r>
              <a:rPr lang="es-ES" dirty="0" smtClean="0"/>
              <a:t>: A partir de la ruta </a:t>
            </a:r>
            <a:r>
              <a:rPr lang="es-ES" i="1" dirty="0" err="1" smtClean="0"/>
              <a:t>gps</a:t>
            </a:r>
            <a:r>
              <a:rPr lang="es-ES" i="1" dirty="0" smtClean="0"/>
              <a:t> </a:t>
            </a:r>
            <a:r>
              <a:rPr lang="es-ES" dirty="0" smtClean="0"/>
              <a:t>crear </a:t>
            </a:r>
            <a:r>
              <a:rPr lang="es-ES" dirty="0" smtClean="0"/>
              <a:t>el recorrido en un objeto tridimensional, para ello realizaremos los siguientes pasos: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dirty="0"/>
              <a:t>O</a:t>
            </a:r>
            <a:r>
              <a:rPr lang="es-ES" dirty="0" smtClean="0"/>
              <a:t>btener </a:t>
            </a:r>
            <a:r>
              <a:rPr lang="es-ES" dirty="0" smtClean="0"/>
              <a:t>los datos de las elevaciones </a:t>
            </a:r>
            <a:r>
              <a:rPr lang="es-ES" dirty="0" smtClean="0"/>
              <a:t>del terreno.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Crear la textura </a:t>
            </a:r>
            <a:r>
              <a:rPr lang="es-ES" dirty="0" smtClean="0"/>
              <a:t>para el modelado tridimensional.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Creación del objeto tridimensional en el navegador.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CL" dirty="0" smtClean="0"/>
              <a:t>Impresión en 3D del objeto.</a:t>
            </a:r>
          </a:p>
          <a:p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Especificación</a:t>
            </a:r>
            <a:endParaRPr lang="es-CL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 smtClean="0"/>
              <a:t>A partir de la ruta </a:t>
            </a:r>
            <a:r>
              <a:rPr lang="es-ES" i="1" dirty="0" err="1" smtClean="0"/>
              <a:t>gps</a:t>
            </a:r>
            <a:r>
              <a:rPr lang="es-ES" i="1" dirty="0" smtClean="0"/>
              <a:t> </a:t>
            </a:r>
            <a:r>
              <a:rPr lang="es-ES" dirty="0" smtClean="0"/>
              <a:t>crearemos </a:t>
            </a:r>
            <a:r>
              <a:rPr lang="es-ES" dirty="0" smtClean="0"/>
              <a:t>el recorrido en un objeto tridimensional, para ello realizaremos los siguientes pasos: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b="1" dirty="0"/>
              <a:t>O</a:t>
            </a:r>
            <a:r>
              <a:rPr lang="es-ES" b="1" dirty="0" smtClean="0"/>
              <a:t>btener </a:t>
            </a:r>
            <a:r>
              <a:rPr lang="es-ES" b="1" dirty="0" smtClean="0"/>
              <a:t>los datos de las elevaciones </a:t>
            </a:r>
            <a:r>
              <a:rPr lang="es-ES" b="1" dirty="0" smtClean="0"/>
              <a:t>del terreno.</a:t>
            </a:r>
            <a:endParaRPr lang="es-CL" b="1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Crear la textura </a:t>
            </a:r>
            <a:r>
              <a:rPr lang="es-ES" dirty="0" smtClean="0"/>
              <a:t>para el modelado tridimensional.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Creación del objeto tridimensional en el navegador.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CL" dirty="0" smtClean="0"/>
              <a:t>Impresión en 3D del objeto.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78721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 smtClean="0"/>
              <a:t>Obtener los datos de las elevaciones de terreno</a:t>
            </a:r>
            <a:endParaRPr lang="es-ES" dirty="0"/>
          </a:p>
          <a:p>
            <a:pPr lvl="1"/>
            <a:r>
              <a:rPr lang="es-ES" dirty="0"/>
              <a:t>F</a:t>
            </a:r>
            <a:r>
              <a:rPr lang="es-ES" dirty="0" smtClean="0"/>
              <a:t>icheros </a:t>
            </a:r>
            <a:r>
              <a:rPr lang="es-ES" i="1" dirty="0" err="1" smtClean="0"/>
              <a:t>hgt</a:t>
            </a:r>
            <a:r>
              <a:rPr lang="es-ES" i="1" dirty="0" smtClean="0"/>
              <a:t>, </a:t>
            </a:r>
            <a:r>
              <a:rPr lang="es-ES" dirty="0" smtClean="0"/>
              <a:t>contienen </a:t>
            </a:r>
            <a:r>
              <a:rPr lang="es-ES" dirty="0"/>
              <a:t>las elevaciones de las superficie de la tierra por regiones</a:t>
            </a:r>
            <a:r>
              <a:rPr lang="es-ES" dirty="0" smtClean="0"/>
              <a:t>.</a:t>
            </a:r>
          </a:p>
          <a:p>
            <a:pPr lvl="1"/>
            <a:r>
              <a:rPr lang="es-ES" dirty="0"/>
              <a:t>Problemas</a:t>
            </a:r>
          </a:p>
          <a:p>
            <a:pPr lvl="2"/>
            <a:r>
              <a:rPr lang="es-ES" dirty="0"/>
              <a:t>Descargar todos los ficheros de la tierra, mucha información.</a:t>
            </a:r>
          </a:p>
          <a:p>
            <a:pPr lvl="2"/>
            <a:r>
              <a:rPr lang="es-ES" dirty="0"/>
              <a:t>Dificultad a la hora de trabajar </a:t>
            </a:r>
            <a:r>
              <a:rPr lang="es-ES" dirty="0" smtClean="0"/>
              <a:t>con el fichero </a:t>
            </a:r>
            <a:r>
              <a:rPr lang="es-ES" i="1" dirty="0" smtClean="0"/>
              <a:t>(creación </a:t>
            </a:r>
            <a:r>
              <a:rPr lang="es-ES" i="1" dirty="0" smtClean="0"/>
              <a:t>del modelo 3D </a:t>
            </a:r>
            <a:r>
              <a:rPr lang="es-ES" i="1" dirty="0" smtClean="0"/>
              <a:t>con los datos, ubicación de </a:t>
            </a:r>
            <a:r>
              <a:rPr lang="es-ES" i="1" dirty="0" smtClean="0"/>
              <a:t>coordenadas </a:t>
            </a:r>
            <a:r>
              <a:rPr lang="es-ES" dirty="0" err="1" smtClean="0"/>
              <a:t>gps</a:t>
            </a:r>
            <a:r>
              <a:rPr lang="es-ES" i="1" dirty="0" smtClean="0"/>
              <a:t>, </a:t>
            </a:r>
            <a:r>
              <a:rPr lang="es-ES" i="1" dirty="0" smtClean="0"/>
              <a:t>muchos datos para el motor gráfico del navegador).</a:t>
            </a:r>
            <a:endParaRPr lang="es-ES" i="1" dirty="0"/>
          </a:p>
          <a:p>
            <a:pPr marL="457200" lvl="1" indent="0">
              <a:buNone/>
            </a:pPr>
            <a:endParaRPr lang="es-ES" dirty="0" smtClean="0"/>
          </a:p>
          <a:p>
            <a:pPr marL="457200" lvl="1" indent="0">
              <a:buNone/>
            </a:pPr>
            <a:endParaRPr lang="es-ES" i="1" dirty="0" smtClean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748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Creación de un terreno con un fichero </a:t>
            </a:r>
            <a:r>
              <a:rPr lang="es-ES" dirty="0" err="1" smtClean="0"/>
              <a:t>hgt</a:t>
            </a:r>
            <a:endParaRPr lang="es-ES" dirty="0"/>
          </a:p>
        </p:txBody>
      </p:sp>
      <p:pic>
        <p:nvPicPr>
          <p:cNvPr id="4" name="Imagen 3" descr="C:\wamp\www\gpx\hgt\N43W002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06327"/>
            <a:ext cx="3113708" cy="3113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841" y="2852936"/>
            <a:ext cx="4087092" cy="17258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562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Con la ruta obtener los datos de las elevaciones</a:t>
            </a:r>
            <a:r>
              <a:rPr lang="es-ES" i="1" dirty="0" smtClean="0"/>
              <a:t>.</a:t>
            </a:r>
          </a:p>
          <a:p>
            <a:pPr lvl="1"/>
            <a:r>
              <a:rPr lang="es-ES" strike="sngStrike" dirty="0" smtClean="0"/>
              <a:t>Ficheros </a:t>
            </a:r>
            <a:r>
              <a:rPr lang="es-ES" i="1" strike="sngStrike" dirty="0" err="1" smtClean="0"/>
              <a:t>hgt</a:t>
            </a:r>
            <a:r>
              <a:rPr lang="es-ES" i="1" dirty="0" smtClean="0"/>
              <a:t>.</a:t>
            </a:r>
            <a:endParaRPr lang="es-ES" dirty="0"/>
          </a:p>
          <a:p>
            <a:pPr lvl="1"/>
            <a:r>
              <a:rPr lang="es-ES" dirty="0" smtClean="0"/>
              <a:t>Cesium </a:t>
            </a:r>
            <a:r>
              <a:rPr lang="es-ES" dirty="0" err="1" smtClean="0"/>
              <a:t>JavaScript</a:t>
            </a:r>
            <a:r>
              <a:rPr lang="es-ES" dirty="0" smtClean="0"/>
              <a:t>.</a:t>
            </a:r>
          </a:p>
          <a:p>
            <a:pPr lvl="1">
              <a:buNone/>
            </a:pPr>
            <a:r>
              <a:rPr lang="es-ES" dirty="0" smtClean="0"/>
              <a:t>	</a:t>
            </a:r>
            <a:r>
              <a:rPr lang="es-ES" i="1" dirty="0" err="1" smtClean="0"/>
              <a:t>Cesiumjs</a:t>
            </a:r>
            <a:r>
              <a:rPr lang="es-ES" dirty="0" smtClean="0"/>
              <a:t> Librería </a:t>
            </a:r>
            <a:r>
              <a:rPr lang="es-ES" dirty="0" err="1" smtClean="0"/>
              <a:t>JavaScript</a:t>
            </a:r>
            <a:r>
              <a:rPr lang="es-ES" dirty="0" smtClean="0"/>
              <a:t> que nos permite crear globos terrestres en 3D y mapas en 2D. Especificando coordenadas obtenemos las elevaciones de los terrenos.</a:t>
            </a:r>
          </a:p>
          <a:p>
            <a:pPr lvl="1"/>
            <a:endParaRPr lang="es-ES" dirty="0" smtClean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4615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Especificación</a:t>
            </a:r>
            <a:endParaRPr lang="es-CL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A partir de la ruta </a:t>
            </a:r>
            <a:r>
              <a:rPr lang="es-ES" i="1" dirty="0" err="1" smtClean="0"/>
              <a:t>gps</a:t>
            </a:r>
            <a:r>
              <a:rPr lang="es-ES" i="1" dirty="0" smtClean="0"/>
              <a:t> </a:t>
            </a:r>
            <a:r>
              <a:rPr lang="es-ES" dirty="0" smtClean="0"/>
              <a:t>crearemos </a:t>
            </a:r>
            <a:r>
              <a:rPr lang="es-ES" dirty="0" smtClean="0"/>
              <a:t>el recorrido en un objeto tridimensional, para ello realizaremos los siguientes pasos: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dirty="0"/>
              <a:t>Obtener los datos de las elevaciones del terreno.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b="1" dirty="0"/>
              <a:t>Crear la textura para el modelado tridimensional.</a:t>
            </a:r>
            <a:endParaRPr lang="es-CL" b="1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/>
              <a:t>Creación del objeto tridimensional en el navegador.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CL" dirty="0"/>
              <a:t>Impresión en 3D del objeto.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20068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/>
          <a:lstStyle/>
          <a:p>
            <a:r>
              <a:rPr lang="es-ES" dirty="0"/>
              <a:t>Crear la textura para el modelado </a:t>
            </a:r>
            <a:r>
              <a:rPr lang="es-ES" dirty="0" smtClean="0"/>
              <a:t>con </a:t>
            </a:r>
            <a:r>
              <a:rPr lang="es-ES" i="1" dirty="0" smtClean="0"/>
              <a:t>Mapbox.</a:t>
            </a:r>
          </a:p>
          <a:p>
            <a:pPr>
              <a:buNone/>
            </a:pPr>
            <a:r>
              <a:rPr lang="es-ES" i="1" dirty="0" smtClean="0"/>
              <a:t>	</a:t>
            </a:r>
            <a:r>
              <a:rPr lang="es-ES" i="1" dirty="0" err="1" smtClean="0"/>
              <a:t>Mapbox</a:t>
            </a:r>
            <a:r>
              <a:rPr lang="es-ES" i="1" dirty="0" smtClean="0"/>
              <a:t> </a:t>
            </a:r>
            <a:r>
              <a:rPr lang="es-ES" dirty="0" smtClean="0"/>
              <a:t>Librería </a:t>
            </a:r>
            <a:r>
              <a:rPr lang="es-ES" dirty="0" err="1" smtClean="0"/>
              <a:t>JavaScript</a:t>
            </a:r>
            <a:r>
              <a:rPr lang="es-ES" dirty="0" smtClean="0"/>
              <a:t> que nos permite crear mapas personalizados y obtener imágenes a partir del mapa.</a:t>
            </a:r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005065"/>
            <a:ext cx="5087894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4142797"/>
            <a:ext cx="3960440" cy="1302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2730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Especificación</a:t>
            </a:r>
            <a:endParaRPr lang="es-CL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A partir de la ruta </a:t>
            </a:r>
            <a:r>
              <a:rPr lang="es-ES" i="1" dirty="0" err="1" smtClean="0"/>
              <a:t>gps</a:t>
            </a:r>
            <a:r>
              <a:rPr lang="es-ES" i="1" dirty="0" smtClean="0"/>
              <a:t> </a:t>
            </a:r>
            <a:r>
              <a:rPr lang="es-ES" dirty="0" smtClean="0"/>
              <a:t>crearemos </a:t>
            </a:r>
            <a:r>
              <a:rPr lang="es-ES" dirty="0" smtClean="0"/>
              <a:t>el recorrido en un objeto tridimensional, para ello realizaremos los siguientes pasos: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dirty="0"/>
              <a:t>Obtener los datos de las elevaciones del terreno.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/>
              <a:t>Crear la textura para el modelado tridimensional.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b="1" dirty="0"/>
              <a:t>Creación del objeto tridimensional en el navegador.</a:t>
            </a:r>
            <a:endParaRPr lang="es-CL" b="1" dirty="0"/>
          </a:p>
          <a:p>
            <a:pPr marL="971550" lvl="1" indent="-514350">
              <a:buFont typeface="+mj-lt"/>
              <a:buAutoNum type="arabicPeriod"/>
            </a:pPr>
            <a:r>
              <a:rPr lang="es-CL" dirty="0"/>
              <a:t>Impresión en 3D del objeto.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6449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5536" y="1196752"/>
            <a:ext cx="8229600" cy="4525963"/>
          </a:xfrm>
        </p:spPr>
        <p:txBody>
          <a:bodyPr/>
          <a:lstStyle/>
          <a:p>
            <a:r>
              <a:rPr lang="es-ES" dirty="0"/>
              <a:t>Crear </a:t>
            </a:r>
            <a:r>
              <a:rPr lang="es-ES" dirty="0" smtClean="0"/>
              <a:t>objetos </a:t>
            </a:r>
            <a:r>
              <a:rPr lang="es-ES" dirty="0"/>
              <a:t>3D </a:t>
            </a:r>
            <a:r>
              <a:rPr lang="es-ES" dirty="0" smtClean="0"/>
              <a:t>en el navegador con </a:t>
            </a:r>
            <a:r>
              <a:rPr lang="es-ES" i="1" dirty="0" smtClean="0"/>
              <a:t>threejs.</a:t>
            </a:r>
          </a:p>
          <a:p>
            <a:pPr>
              <a:buNone/>
            </a:pPr>
            <a:r>
              <a:rPr lang="es-ES" dirty="0" smtClean="0"/>
              <a:t>	</a:t>
            </a:r>
            <a:r>
              <a:rPr lang="es-ES" i="1" dirty="0" err="1" smtClean="0"/>
              <a:t>threejs</a:t>
            </a:r>
            <a:r>
              <a:rPr lang="es-ES" dirty="0" smtClean="0"/>
              <a:t> Librería que nos permite crear WebGL</a:t>
            </a:r>
            <a:endParaRPr lang="es-ES" dirty="0"/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7586" y="2492896"/>
            <a:ext cx="2990198" cy="172324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48930" y="2492896"/>
            <a:ext cx="3168352" cy="170954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7584" y="4490753"/>
            <a:ext cx="2990200" cy="182992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01498" y="4493975"/>
            <a:ext cx="3117156" cy="182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0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Especificación</a:t>
            </a:r>
            <a:endParaRPr lang="es-CL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A partir de la ruta </a:t>
            </a:r>
            <a:r>
              <a:rPr lang="es-ES" i="1" dirty="0" err="1" smtClean="0"/>
              <a:t>gps</a:t>
            </a:r>
            <a:r>
              <a:rPr lang="es-ES" i="1" dirty="0" smtClean="0"/>
              <a:t> </a:t>
            </a:r>
            <a:r>
              <a:rPr lang="es-ES" dirty="0" smtClean="0"/>
              <a:t>crearemos </a:t>
            </a:r>
            <a:r>
              <a:rPr lang="es-ES" dirty="0" smtClean="0"/>
              <a:t>el recorrido en un objeto tridimensional, para ello realizaremos los siguientes pasos: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dirty="0"/>
              <a:t>Obtener los datos de las elevaciones del terreno.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/>
              <a:t>Crear la textura para el modelado tridimensional.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/>
              <a:t>Creación del objeto tridimensional en el navegador.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CL" b="1" dirty="0"/>
              <a:t>Impresión en 3D del objeto.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50211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934072"/>
            <a:ext cx="8229600" cy="1143000"/>
          </a:xfrm>
        </p:spPr>
        <p:txBody>
          <a:bodyPr/>
          <a:lstStyle/>
          <a:p>
            <a:r>
              <a:rPr lang="es-ES" dirty="0" smtClean="0"/>
              <a:t>Contenidos presentación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3392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Unir objeto y </a:t>
            </a:r>
            <a:r>
              <a:rPr lang="es-ES" dirty="0" smtClean="0"/>
              <a:t>textura, enviar </a:t>
            </a:r>
            <a:r>
              <a:rPr lang="es-ES" dirty="0"/>
              <a:t>a </a:t>
            </a:r>
            <a:r>
              <a:rPr lang="es-ES" i="1" dirty="0"/>
              <a:t>Shapeways </a:t>
            </a:r>
            <a:r>
              <a:rPr lang="es-ES" dirty="0"/>
              <a:t>para su </a:t>
            </a:r>
            <a:r>
              <a:rPr lang="es-ES" dirty="0" smtClean="0"/>
              <a:t>impresión 3D.</a:t>
            </a:r>
            <a:endParaRPr lang="es-ES" dirty="0"/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4459" y="3140968"/>
            <a:ext cx="8177883" cy="275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3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</a:p>
          <a:p>
            <a:r>
              <a:rPr lang="es-CL" dirty="0" smtClean="0"/>
              <a:t>Objeto </a:t>
            </a:r>
            <a:endParaRPr lang="es-CL" dirty="0" smtClean="0"/>
          </a:p>
          <a:p>
            <a:r>
              <a:rPr lang="es-CL" dirty="0" smtClean="0"/>
              <a:t>Especificación</a:t>
            </a:r>
            <a:endParaRPr lang="es-CL" dirty="0" smtClean="0"/>
          </a:p>
          <a:p>
            <a:r>
              <a:rPr lang="es-CL" b="1" dirty="0" smtClean="0"/>
              <a:t>Desarrollo</a:t>
            </a:r>
            <a:endParaRPr lang="es-CL" b="1" dirty="0"/>
          </a:p>
          <a:p>
            <a:r>
              <a:rPr lang="es-CL" dirty="0" smtClean="0"/>
              <a:t>Problemas </a:t>
            </a:r>
            <a:r>
              <a:rPr lang="es-CL" dirty="0" smtClean="0"/>
              <a:t>y soluciones</a:t>
            </a:r>
          </a:p>
          <a:p>
            <a:r>
              <a:rPr lang="es-CL" dirty="0" smtClean="0"/>
              <a:t>Conclusiones y líneas futuras</a:t>
            </a:r>
            <a:endParaRPr lang="es-CL" dirty="0"/>
          </a:p>
        </p:txBody>
      </p:sp>
      <p:pic>
        <p:nvPicPr>
          <p:cNvPr id="4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600200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204864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0928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5430" y="1640714"/>
            <a:ext cx="1777537" cy="568229"/>
          </a:xfrm>
          <a:prstGeom prst="rect">
            <a:avLst/>
          </a:prstGeom>
        </p:spPr>
      </p:pic>
      <p:pic>
        <p:nvPicPr>
          <p:cNvPr id="13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523936"/>
            <a:ext cx="726558" cy="726558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25" name="Rectángulo 24"/>
          <p:cNvSpPr/>
          <p:nvPr/>
        </p:nvSpPr>
        <p:spPr>
          <a:xfrm>
            <a:off x="3779912" y="1425550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79512" y="2852936"/>
            <a:ext cx="61670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/>
              <a:t>Con las coordenadas de la ruta accedemos a los </a:t>
            </a:r>
            <a:r>
              <a:rPr lang="es-ES" i="1" dirty="0" smtClean="0"/>
              <a:t>Tiles</a:t>
            </a:r>
            <a:r>
              <a:rPr lang="es-ES" dirty="0" smtClean="0"/>
              <a:t> de Cesium.</a:t>
            </a:r>
          </a:p>
          <a:p>
            <a:pPr algn="just"/>
            <a:endParaRPr lang="es-ES" i="1" dirty="0"/>
          </a:p>
          <a:p>
            <a:pPr algn="just"/>
            <a:r>
              <a:rPr lang="es-ES" dirty="0" smtClean="0"/>
              <a:t>Los </a:t>
            </a:r>
            <a:r>
              <a:rPr lang="es-ES" dirty="0" smtClean="0"/>
              <a:t>tiles son rectángulos que almacenan información del terreno. Cuando solicitamos la información de un </a:t>
            </a:r>
            <a:r>
              <a:rPr lang="es-ES" i="1" dirty="0" smtClean="0"/>
              <a:t>tile</a:t>
            </a:r>
            <a:r>
              <a:rPr lang="es-ES" dirty="0" smtClean="0"/>
              <a:t> debemos indicar su nivel de </a:t>
            </a:r>
            <a:r>
              <a:rPr lang="es-ES" i="1" dirty="0" smtClean="0"/>
              <a:t>zoom</a:t>
            </a:r>
            <a:r>
              <a:rPr lang="es-ES" dirty="0" smtClean="0"/>
              <a:t>, dependiendo de la zona geográfica hay más o menos niveles de </a:t>
            </a:r>
            <a:r>
              <a:rPr lang="es-ES" i="1" dirty="0" smtClean="0"/>
              <a:t>zoom</a:t>
            </a:r>
            <a:r>
              <a:rPr lang="es-ES" i="1" dirty="0" smtClean="0"/>
              <a:t>.</a:t>
            </a:r>
            <a:endParaRPr lang="es-E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5430" y="1640714"/>
            <a:ext cx="1777537" cy="568229"/>
          </a:xfrm>
          <a:prstGeom prst="rect">
            <a:avLst/>
          </a:prstGeom>
        </p:spPr>
      </p:pic>
      <p:pic>
        <p:nvPicPr>
          <p:cNvPr id="13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523936"/>
            <a:ext cx="726558" cy="726558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25" name="Rectángulo 24"/>
          <p:cNvSpPr/>
          <p:nvPr/>
        </p:nvSpPr>
        <p:spPr>
          <a:xfrm>
            <a:off x="3779912" y="1425550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79512" y="2852936"/>
            <a:ext cx="61670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/>
              <a:t>Con las coordenadas de la ruta accedemos a los </a:t>
            </a:r>
            <a:r>
              <a:rPr lang="es-ES" i="1" dirty="0" smtClean="0"/>
              <a:t>Tiles</a:t>
            </a:r>
            <a:r>
              <a:rPr lang="es-ES" dirty="0" smtClean="0"/>
              <a:t> de Cesium.</a:t>
            </a:r>
          </a:p>
          <a:p>
            <a:pPr algn="just"/>
            <a:endParaRPr lang="es-ES" i="1" dirty="0"/>
          </a:p>
          <a:p>
            <a:pPr algn="just"/>
            <a:r>
              <a:rPr lang="es-ES" dirty="0" smtClean="0"/>
              <a:t>Los tiles son rectángulos que almacenan información del terreno. Cuando solicitamos la información de un </a:t>
            </a:r>
            <a:r>
              <a:rPr lang="es-ES" i="1" dirty="0" smtClean="0"/>
              <a:t>tile</a:t>
            </a:r>
            <a:r>
              <a:rPr lang="es-ES" dirty="0" smtClean="0"/>
              <a:t> debemos indicar su nivel de </a:t>
            </a:r>
            <a:r>
              <a:rPr lang="es-ES" i="1" dirty="0" smtClean="0"/>
              <a:t>zoom</a:t>
            </a:r>
            <a:r>
              <a:rPr lang="es-ES" dirty="0" smtClean="0"/>
              <a:t>, dependiendo de la zona geográfica hay más o menos niveles de </a:t>
            </a:r>
            <a:r>
              <a:rPr lang="es-ES" i="1" dirty="0" smtClean="0"/>
              <a:t>zoom</a:t>
            </a:r>
            <a:r>
              <a:rPr lang="es-ES" i="1" dirty="0" smtClean="0"/>
              <a:t>.</a:t>
            </a:r>
          </a:p>
          <a:p>
            <a:pPr algn="just"/>
            <a:endParaRPr lang="es-ES" i="1" dirty="0"/>
          </a:p>
          <a:p>
            <a:pPr algn="ctr"/>
            <a:r>
              <a:rPr lang="es-ES" dirty="0" smtClean="0"/>
              <a:t>Latitud </a:t>
            </a:r>
            <a:r>
              <a:rPr lang="es-ES" b="1" dirty="0" smtClean="0"/>
              <a:t>43.321</a:t>
            </a:r>
            <a:r>
              <a:rPr lang="es-ES" dirty="0" smtClean="0"/>
              <a:t> </a:t>
            </a:r>
          </a:p>
          <a:p>
            <a:pPr algn="ctr"/>
            <a:r>
              <a:rPr lang="es-ES" dirty="0"/>
              <a:t>L</a:t>
            </a:r>
            <a:r>
              <a:rPr lang="es-ES" dirty="0" smtClean="0"/>
              <a:t>ongitud </a:t>
            </a:r>
            <a:r>
              <a:rPr lang="es-ES" b="1" dirty="0"/>
              <a:t>-</a:t>
            </a:r>
            <a:r>
              <a:rPr lang="es-ES" b="1" dirty="0" smtClean="0"/>
              <a:t>1.987</a:t>
            </a:r>
          </a:p>
          <a:p>
            <a:pPr algn="ctr"/>
            <a:r>
              <a:rPr lang="es-ES" dirty="0" smtClean="0"/>
              <a:t>Nivel tile </a:t>
            </a:r>
            <a:r>
              <a:rPr lang="es-ES" b="1" dirty="0" smtClean="0"/>
              <a:t>16</a:t>
            </a:r>
            <a:endParaRPr lang="es-ES" b="1" dirty="0"/>
          </a:p>
          <a:p>
            <a:pPr algn="just"/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6216" y="2888161"/>
            <a:ext cx="23145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4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449961" y="2004420"/>
            <a:ext cx="1549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i="1" dirty="0"/>
              <a:t>T</a:t>
            </a:r>
            <a:r>
              <a:rPr lang="es-ES" i="1" dirty="0" smtClean="0"/>
              <a:t>iles</a:t>
            </a:r>
            <a:r>
              <a:rPr lang="es-ES" dirty="0" smtClean="0"/>
              <a:t> </a:t>
            </a:r>
            <a:r>
              <a:rPr lang="es-ES" dirty="0"/>
              <a:t>de la </a:t>
            </a:r>
            <a:r>
              <a:rPr lang="es-ES" dirty="0" smtClean="0"/>
              <a:t>ruta</a:t>
            </a:r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2126661" y="1988840"/>
            <a:ext cx="995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Ruta </a:t>
            </a:r>
            <a:r>
              <a:rPr lang="es-ES" i="1" dirty="0" err="1" smtClean="0"/>
              <a:t>gps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4858" y="2451505"/>
            <a:ext cx="2822823" cy="38068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62485" y="2433512"/>
            <a:ext cx="2861568" cy="3824868"/>
          </a:xfrm>
          <a:prstGeom prst="rect">
            <a:avLst/>
          </a:prstGeom>
        </p:spPr>
      </p:pic>
      <p:sp>
        <p:nvSpPr>
          <p:cNvPr id="15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8403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575513" y="2004420"/>
            <a:ext cx="1298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i="1" dirty="0" smtClean="0"/>
              <a:t>Tile </a:t>
            </a:r>
            <a:r>
              <a:rPr lang="es-ES" dirty="0" smtClean="0"/>
              <a:t>nivel 14</a:t>
            </a:r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2122198" y="6093296"/>
            <a:ext cx="4754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Añadimos </a:t>
            </a:r>
            <a:r>
              <a:rPr lang="es-ES" i="1" dirty="0" smtClean="0"/>
              <a:t>tiles </a:t>
            </a:r>
            <a:r>
              <a:rPr lang="es-ES" dirty="0" smtClean="0"/>
              <a:t>para crear un modelo rectangular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54118" y="2366525"/>
            <a:ext cx="2513826" cy="336673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76057" y="2402680"/>
            <a:ext cx="2492226" cy="3337803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2127516" y="1988840"/>
            <a:ext cx="1298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i="1" dirty="0" smtClean="0"/>
              <a:t>Tile </a:t>
            </a:r>
            <a:r>
              <a:rPr lang="es-ES" dirty="0"/>
              <a:t>n</a:t>
            </a:r>
            <a:r>
              <a:rPr lang="es-ES" dirty="0" smtClean="0"/>
              <a:t>ivel 13</a:t>
            </a:r>
            <a:endParaRPr lang="es-ES" dirty="0"/>
          </a:p>
        </p:txBody>
      </p:sp>
      <p:sp>
        <p:nvSpPr>
          <p:cNvPr id="1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2927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32" name="Rectángulo 31"/>
          <p:cNvSpPr/>
          <p:nvPr/>
        </p:nvSpPr>
        <p:spPr>
          <a:xfrm>
            <a:off x="4427984" y="2643877"/>
            <a:ext cx="410124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Con toda la información de los</a:t>
            </a:r>
          </a:p>
          <a:p>
            <a:r>
              <a:rPr lang="es-ES" i="1" dirty="0" smtClean="0"/>
              <a:t>tiles </a:t>
            </a:r>
            <a:r>
              <a:rPr lang="es-ES" dirty="0" smtClean="0"/>
              <a:t>que corresponden a la </a:t>
            </a:r>
            <a:r>
              <a:rPr lang="es-ES" dirty="0" err="1" smtClean="0"/>
              <a:t>rutamás</a:t>
            </a:r>
            <a:endParaRPr lang="es-ES" dirty="0" smtClean="0"/>
          </a:p>
          <a:p>
            <a:r>
              <a:rPr lang="es-ES" dirty="0" smtClean="0"/>
              <a:t>los añadidos para obtener una forma rectangular debemos crear las imágenes para cada tile.</a:t>
            </a:r>
          </a:p>
          <a:p>
            <a:endParaRPr lang="es-ES" dirty="0" smtClean="0"/>
          </a:p>
          <a:p>
            <a:r>
              <a:rPr lang="es-ES" dirty="0" smtClean="0"/>
              <a:t>Para obtener la textura final se unirán todas las imágenes obtenidas.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191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9" name="Rectángulo 28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9784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272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024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</a:p>
          <a:p>
            <a:r>
              <a:rPr lang="es-CL" dirty="0" smtClean="0"/>
              <a:t>Objeto</a:t>
            </a:r>
            <a:endParaRPr lang="es-CL" dirty="0" smtClean="0"/>
          </a:p>
          <a:p>
            <a:r>
              <a:rPr lang="es-CL" dirty="0" smtClean="0"/>
              <a:t>Especificación</a:t>
            </a:r>
            <a:endParaRPr lang="es-CL" dirty="0" smtClean="0"/>
          </a:p>
          <a:p>
            <a:r>
              <a:rPr lang="es-CL" dirty="0" smtClean="0"/>
              <a:t>Desarrollo </a:t>
            </a:r>
          </a:p>
          <a:p>
            <a:r>
              <a:rPr lang="es-CL" dirty="0" smtClean="0"/>
              <a:t>Problemas </a:t>
            </a:r>
            <a:r>
              <a:rPr lang="es-CL" dirty="0" smtClean="0"/>
              <a:t>y soluciones</a:t>
            </a:r>
          </a:p>
          <a:p>
            <a:r>
              <a:rPr lang="es-CL" dirty="0" smtClean="0"/>
              <a:t>Conclusiones y líneas futuras</a:t>
            </a:r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1822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3575673"/>
            <a:ext cx="769631" cy="1037083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36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3575673"/>
            <a:ext cx="769631" cy="103708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2492818"/>
            <a:ext cx="768616" cy="1044940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1612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3575673"/>
            <a:ext cx="769631" cy="103708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2492818"/>
            <a:ext cx="768616" cy="104494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29" y="4653135"/>
            <a:ext cx="768617" cy="1036879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7612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3575673"/>
            <a:ext cx="769631" cy="103708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2492818"/>
            <a:ext cx="768616" cy="104494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29" y="4653135"/>
            <a:ext cx="768617" cy="1036879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28" y="3575876"/>
            <a:ext cx="768617" cy="1036880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9994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3575673"/>
            <a:ext cx="769631" cy="103708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2492818"/>
            <a:ext cx="768616" cy="104494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29" y="4653135"/>
            <a:ext cx="768617" cy="1036879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28" y="3575876"/>
            <a:ext cx="768617" cy="1036880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74" y="2484020"/>
            <a:ext cx="779438" cy="1051477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18003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237" y="4402403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237" y="3324940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237" y="2242163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512" y="4402403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512" y="3324940"/>
            <a:ext cx="769631" cy="103708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512" y="2242085"/>
            <a:ext cx="768616" cy="104494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384" y="4402402"/>
            <a:ext cx="768617" cy="1036879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383" y="3325143"/>
            <a:ext cx="768617" cy="1036880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29" y="2233287"/>
            <a:ext cx="779438" cy="1051477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4283968" y="2232923"/>
            <a:ext cx="41012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Con la textura final creada nos queda</a:t>
            </a:r>
          </a:p>
          <a:p>
            <a:r>
              <a:rPr lang="es-ES" dirty="0" smtClean="0"/>
              <a:t>crear la geometría que representará el terreno con sus respectiva elevaciones.</a:t>
            </a:r>
          </a:p>
          <a:p>
            <a:endParaRPr lang="es-ES" dirty="0"/>
          </a:p>
          <a:p>
            <a:r>
              <a:rPr lang="es-ES" dirty="0"/>
              <a:t>Por cada tile creo una geometría que corresponde al terreno, </a:t>
            </a:r>
            <a:r>
              <a:rPr lang="es-ES" dirty="0" smtClean="0"/>
              <a:t>estás </a:t>
            </a:r>
            <a:r>
              <a:rPr lang="es-ES" dirty="0"/>
              <a:t>geometrías las </a:t>
            </a:r>
            <a:r>
              <a:rPr lang="es-ES" dirty="0" err="1" smtClean="0"/>
              <a:t>ire</a:t>
            </a:r>
            <a:r>
              <a:rPr lang="es-ES" dirty="0" smtClean="0"/>
              <a:t> </a:t>
            </a:r>
            <a:r>
              <a:rPr lang="es-ES" dirty="0"/>
              <a:t>uniendo para crear una única geometría.</a:t>
            </a:r>
          </a:p>
          <a:p>
            <a:endParaRPr lang="es-ES" dirty="0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31" name="Marcador de contenido 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32" name="Rectángulo 31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3" name="Marcador de contenido 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34" name="Rectángulo 33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604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2523227" y="1950002"/>
            <a:ext cx="3776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Datos de </a:t>
            </a:r>
            <a:r>
              <a:rPr lang="es-ES" i="1" dirty="0" smtClean="0"/>
              <a:t>tile </a:t>
            </a:r>
            <a:r>
              <a:rPr lang="es-ES" dirty="0" smtClean="0"/>
              <a:t>para </a:t>
            </a:r>
            <a:r>
              <a:rPr lang="es-ES" dirty="0" smtClean="0"/>
              <a:t>crear las geometrías</a:t>
            </a:r>
            <a:endParaRPr lang="es-ES" dirty="0"/>
          </a:p>
        </p:txBody>
      </p:sp>
      <p:sp>
        <p:nvSpPr>
          <p:cNvPr id="14" name="Rectángulo 13"/>
          <p:cNvSpPr/>
          <p:nvPr/>
        </p:nvSpPr>
        <p:spPr>
          <a:xfrm>
            <a:off x="3715242" y="2680092"/>
            <a:ext cx="46011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i="1" dirty="0" smtClean="0"/>
              <a:t>_</a:t>
            </a:r>
            <a:r>
              <a:rPr lang="es-ES" i="1" dirty="0" err="1" smtClean="0"/>
              <a:t>quantizedVertices</a:t>
            </a:r>
            <a:r>
              <a:rPr lang="es-ES" dirty="0" smtClean="0"/>
              <a:t>: arreglo que une la información </a:t>
            </a:r>
            <a:r>
              <a:rPr lang="es-ES" dirty="0" smtClean="0"/>
              <a:t>de los arreglos </a:t>
            </a:r>
            <a:r>
              <a:rPr lang="es-ES" i="1" dirty="0" smtClean="0"/>
              <a:t>_</a:t>
            </a:r>
            <a:r>
              <a:rPr lang="es-ES" i="1" dirty="0" err="1" smtClean="0"/>
              <a:t>uValues</a:t>
            </a:r>
            <a:r>
              <a:rPr lang="es-ES" dirty="0" smtClean="0"/>
              <a:t>, </a:t>
            </a:r>
            <a:r>
              <a:rPr lang="es-ES" i="1" dirty="0" smtClean="0"/>
              <a:t>_</a:t>
            </a:r>
            <a:r>
              <a:rPr lang="es-ES" i="1" dirty="0" err="1" smtClean="0"/>
              <a:t>vValues</a:t>
            </a:r>
            <a:r>
              <a:rPr lang="es-ES" i="1" dirty="0" smtClean="0"/>
              <a:t> </a:t>
            </a:r>
            <a:r>
              <a:rPr lang="es-ES" dirty="0" smtClean="0"/>
              <a:t>y </a:t>
            </a:r>
            <a:r>
              <a:rPr lang="es-ES" i="1" dirty="0" smtClean="0"/>
              <a:t>_</a:t>
            </a:r>
            <a:r>
              <a:rPr lang="es-ES" i="1" dirty="0" err="1" smtClean="0"/>
              <a:t>heightValues</a:t>
            </a:r>
            <a:r>
              <a:rPr lang="es-ES" dirty="0" smtClean="0"/>
              <a:t>, con estos tres valores creamos los vértices que forman el terreno.</a:t>
            </a:r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r>
              <a:rPr lang="es-ES" i="1" dirty="0" smtClean="0"/>
              <a:t>_</a:t>
            </a:r>
            <a:r>
              <a:rPr lang="es-ES" i="1" dirty="0" err="1" smtClean="0"/>
              <a:t>indices</a:t>
            </a:r>
            <a:r>
              <a:rPr lang="es-ES" dirty="0" smtClean="0"/>
              <a:t>: arreglo que específica como van unidos los vértices entre sí. 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1520" y="3068960"/>
            <a:ext cx="3012652" cy="1441398"/>
          </a:xfrm>
          <a:prstGeom prst="rect">
            <a:avLst/>
          </a:prstGeom>
        </p:spPr>
      </p:pic>
      <p:sp>
        <p:nvSpPr>
          <p:cNvPr id="1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81751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2994344" y="1950002"/>
            <a:ext cx="2833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Creación terreno </a:t>
            </a:r>
            <a:r>
              <a:rPr lang="es-ES" i="1" dirty="0" smtClean="0"/>
              <a:t>tile </a:t>
            </a:r>
            <a:r>
              <a:rPr lang="es-ES" dirty="0" smtClean="0"/>
              <a:t>por </a:t>
            </a:r>
            <a:r>
              <a:rPr lang="es-ES" i="1" dirty="0" smtClean="0"/>
              <a:t>tile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2536" y="3573016"/>
            <a:ext cx="2428875" cy="12477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09950" y="3128697"/>
            <a:ext cx="2324100" cy="2286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78595" y="3019159"/>
            <a:ext cx="2362200" cy="2505075"/>
          </a:xfrm>
          <a:prstGeom prst="rect">
            <a:avLst/>
          </a:prstGeom>
        </p:spPr>
      </p:pic>
      <p:sp>
        <p:nvSpPr>
          <p:cNvPr id="1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6754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7747" y="3429000"/>
            <a:ext cx="2661848" cy="145243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47864" y="3422299"/>
            <a:ext cx="2643878" cy="145243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75762" y="3422299"/>
            <a:ext cx="2644710" cy="1460511"/>
          </a:xfrm>
          <a:prstGeom prst="rect">
            <a:avLst/>
          </a:prstGeom>
        </p:spPr>
      </p:pic>
      <p:sp>
        <p:nvSpPr>
          <p:cNvPr id="1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18" name="Rectángulo 17"/>
          <p:cNvSpPr/>
          <p:nvPr/>
        </p:nvSpPr>
        <p:spPr>
          <a:xfrm>
            <a:off x="2994344" y="1950002"/>
            <a:ext cx="2833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Creación terreno </a:t>
            </a:r>
            <a:r>
              <a:rPr lang="es-ES" i="1" dirty="0" smtClean="0"/>
              <a:t>tile </a:t>
            </a:r>
            <a:r>
              <a:rPr lang="es-ES" dirty="0" smtClean="0"/>
              <a:t>por </a:t>
            </a:r>
            <a:r>
              <a:rPr lang="es-ES" i="1" dirty="0" smtClean="0"/>
              <a:t>tile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982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b="1" dirty="0" smtClean="0"/>
              <a:t>Introducción</a:t>
            </a:r>
          </a:p>
          <a:p>
            <a:r>
              <a:rPr lang="es-CL" dirty="0" smtClean="0"/>
              <a:t>Objeto</a:t>
            </a:r>
            <a:endParaRPr lang="es-CL" dirty="0" smtClean="0"/>
          </a:p>
          <a:p>
            <a:r>
              <a:rPr lang="es-CL" dirty="0" smtClean="0"/>
              <a:t>Especificación</a:t>
            </a:r>
            <a:endParaRPr lang="es-CL" dirty="0" smtClean="0"/>
          </a:p>
          <a:p>
            <a:r>
              <a:rPr lang="es-CL" dirty="0"/>
              <a:t>Desarrollo </a:t>
            </a:r>
            <a:endParaRPr lang="es-CL" dirty="0" smtClean="0"/>
          </a:p>
          <a:p>
            <a:r>
              <a:rPr lang="es-CL" dirty="0" smtClean="0"/>
              <a:t>Problemas </a:t>
            </a:r>
            <a:r>
              <a:rPr lang="es-CL" dirty="0" smtClean="0"/>
              <a:t>y soluciones</a:t>
            </a:r>
          </a:p>
          <a:p>
            <a:r>
              <a:rPr lang="es-CL" dirty="0" smtClean="0"/>
              <a:t>Conclusiones y líneas futuras</a:t>
            </a:r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2867" y="3356992"/>
            <a:ext cx="3914721" cy="144016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76326" y="3356992"/>
            <a:ext cx="3951799" cy="144016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74153" y="4941168"/>
            <a:ext cx="4404345" cy="1577487"/>
          </a:xfrm>
          <a:prstGeom prst="rect">
            <a:avLst/>
          </a:prstGeom>
        </p:spPr>
      </p:pic>
      <p:sp>
        <p:nvSpPr>
          <p:cNvPr id="1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18" name="Rectángulo 17"/>
          <p:cNvSpPr/>
          <p:nvPr/>
        </p:nvSpPr>
        <p:spPr>
          <a:xfrm>
            <a:off x="2994344" y="1950002"/>
            <a:ext cx="2833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Creación terreno </a:t>
            </a:r>
            <a:r>
              <a:rPr lang="es-ES" i="1" dirty="0" smtClean="0"/>
              <a:t>tile </a:t>
            </a:r>
            <a:r>
              <a:rPr lang="es-ES" dirty="0" smtClean="0"/>
              <a:t>por </a:t>
            </a:r>
            <a:r>
              <a:rPr lang="es-ES" i="1" dirty="0" smtClean="0"/>
              <a:t>tile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4579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3587006" y="1772816"/>
            <a:ext cx="1648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Geometría </a:t>
            </a:r>
            <a:r>
              <a:rPr lang="es-ES" dirty="0" smtClean="0"/>
              <a:t>final</a:t>
            </a:r>
            <a:endParaRPr lang="es-ES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5375" y="2259060"/>
            <a:ext cx="6953250" cy="3819525"/>
          </a:xfrm>
          <a:prstGeom prst="rect">
            <a:avLst/>
          </a:prstGeom>
        </p:spPr>
      </p:pic>
      <p:sp>
        <p:nvSpPr>
          <p:cNvPr id="1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5095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997309" y="1950002"/>
            <a:ext cx="68280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Con la geometría de las elevaciones creadas </a:t>
            </a:r>
            <a:r>
              <a:rPr lang="es-ES" dirty="0" smtClean="0"/>
              <a:t>debemos </a:t>
            </a:r>
            <a:r>
              <a:rPr lang="es-ES" dirty="0" smtClean="0"/>
              <a:t>añadir una </a:t>
            </a:r>
            <a:r>
              <a:rPr lang="es-ES" dirty="0" smtClean="0"/>
              <a:t>base </a:t>
            </a:r>
          </a:p>
          <a:p>
            <a:pPr algn="just"/>
            <a:r>
              <a:rPr lang="es-ES" dirty="0" smtClean="0"/>
              <a:t>y sus laterales </a:t>
            </a:r>
            <a:r>
              <a:rPr lang="es-ES" dirty="0" smtClean="0"/>
              <a:t>para crear una geometría </a:t>
            </a:r>
            <a:r>
              <a:rPr lang="es-ES" dirty="0" smtClean="0"/>
              <a:t>completa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4504" y="3450686"/>
            <a:ext cx="4843833" cy="221056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07245" y="3041220"/>
            <a:ext cx="3848188" cy="106836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92080" y="4437112"/>
            <a:ext cx="2191965" cy="1909831"/>
          </a:xfrm>
          <a:prstGeom prst="rect">
            <a:avLst/>
          </a:prstGeom>
        </p:spPr>
      </p:pic>
      <p:sp>
        <p:nvSpPr>
          <p:cNvPr id="1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2552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9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24" name="Rectángulo 23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5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6" name="Rectángulo 25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863133" y="1950002"/>
            <a:ext cx="7096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Se añade la textura final a la geometrías creando el objeto tridimensional.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1520" y="3232125"/>
            <a:ext cx="4299000" cy="19970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88024" y="3284984"/>
            <a:ext cx="4087683" cy="1896591"/>
          </a:xfrm>
          <a:prstGeom prst="rect">
            <a:avLst/>
          </a:prstGeom>
        </p:spPr>
      </p:pic>
      <p:sp>
        <p:nvSpPr>
          <p:cNvPr id="15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27622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67744" y="1917548"/>
            <a:ext cx="2144529" cy="1872208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14920" y="4062073"/>
            <a:ext cx="4088833" cy="2627156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30292" y="1942106"/>
            <a:ext cx="1873461" cy="1852123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9" name="Marcador de contenido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1" name="Marcador de contenido 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3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92383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619672" y="1950002"/>
            <a:ext cx="632050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 smtClean="0"/>
              <a:t>Con la geometría final creada usaremos la librería </a:t>
            </a:r>
            <a:r>
              <a:rPr lang="es-ES" i="1" dirty="0" smtClean="0"/>
              <a:t>x3dExporter.js </a:t>
            </a:r>
            <a:r>
              <a:rPr lang="es-ES" dirty="0" smtClean="0"/>
              <a:t>para crear un objeto </a:t>
            </a:r>
            <a:r>
              <a:rPr lang="es-ES" i="1" dirty="0" smtClean="0"/>
              <a:t>x3d</a:t>
            </a:r>
            <a:r>
              <a:rPr lang="es-ES" dirty="0" smtClean="0"/>
              <a:t>.</a:t>
            </a:r>
          </a:p>
          <a:p>
            <a:pPr algn="just"/>
            <a:endParaRPr lang="es-ES" dirty="0" smtClean="0"/>
          </a:p>
          <a:p>
            <a:pPr algn="just"/>
            <a:r>
              <a:rPr lang="es-ES" dirty="0" smtClean="0"/>
              <a:t>Un objeto </a:t>
            </a:r>
            <a:r>
              <a:rPr lang="es-ES" i="1" dirty="0" smtClean="0"/>
              <a:t>x3d</a:t>
            </a:r>
            <a:r>
              <a:rPr lang="es-ES" dirty="0" smtClean="0"/>
              <a:t> es un </a:t>
            </a:r>
            <a:r>
              <a:rPr lang="es-ES" i="1" dirty="0" err="1" smtClean="0"/>
              <a:t>xml</a:t>
            </a:r>
            <a:r>
              <a:rPr lang="es-ES" i="1" dirty="0" smtClean="0"/>
              <a:t> </a:t>
            </a:r>
            <a:r>
              <a:rPr lang="es-ES" dirty="0" smtClean="0"/>
              <a:t>que define gráficos vectoriales.</a:t>
            </a:r>
          </a:p>
          <a:p>
            <a:pPr algn="just"/>
            <a:endParaRPr lang="es-ES" dirty="0"/>
          </a:p>
          <a:p>
            <a:pPr algn="just"/>
            <a:r>
              <a:rPr lang="es-ES" dirty="0" smtClean="0"/>
              <a:t>Para enviar la información a modelar en </a:t>
            </a:r>
            <a:r>
              <a:rPr lang="es-ES" i="1" dirty="0" smtClean="0"/>
              <a:t>Shapeways </a:t>
            </a:r>
            <a:r>
              <a:rPr lang="es-ES" dirty="0" smtClean="0"/>
              <a:t>debemos adjuntar en un fichero </a:t>
            </a:r>
            <a:r>
              <a:rPr lang="es-ES" i="1" dirty="0" err="1" smtClean="0"/>
              <a:t>zip</a:t>
            </a:r>
            <a:r>
              <a:rPr lang="es-ES" i="1" dirty="0"/>
              <a:t> </a:t>
            </a:r>
            <a:r>
              <a:rPr lang="es-ES" dirty="0" smtClean="0"/>
              <a:t>el objeto </a:t>
            </a:r>
            <a:r>
              <a:rPr lang="es-ES" i="1" dirty="0" smtClean="0"/>
              <a:t>x3d </a:t>
            </a:r>
            <a:r>
              <a:rPr lang="es-ES" dirty="0" smtClean="0"/>
              <a:t>y la textura creada anteriormente.</a:t>
            </a:r>
            <a:endParaRPr lang="es-ES" dirty="0"/>
          </a:p>
        </p:txBody>
      </p:sp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32247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63888" y="1196752"/>
            <a:ext cx="1819275" cy="447675"/>
          </a:xfrm>
          <a:prstGeom prst="rect">
            <a:avLst/>
          </a:prstGeom>
        </p:spPr>
      </p:pic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83" y="1772816"/>
            <a:ext cx="8801100" cy="2549099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745232" y="4737918"/>
            <a:ext cx="70671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 smtClean="0"/>
              <a:t>Si el modelo es validado por la página podemos ordenar su impresión donde el precio variara dependiendo del tamaño del modelo y el material.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082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ángulo 10">
            <a:hlinkClick r:id="rId2"/>
          </p:cNvPr>
          <p:cNvSpPr/>
          <p:nvPr/>
        </p:nvSpPr>
        <p:spPr>
          <a:xfrm>
            <a:off x="2725452" y="2186102"/>
            <a:ext cx="3672408" cy="17281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800" dirty="0" smtClean="0">
                <a:solidFill>
                  <a:schemeClr val="tx1"/>
                </a:solidFill>
              </a:rPr>
              <a:t>Demo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457200" y="247869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CL" dirty="0" smtClean="0"/>
          </a:p>
        </p:txBody>
      </p:sp>
      <p:sp>
        <p:nvSpPr>
          <p:cNvPr id="9" name="1 Título"/>
          <p:cNvSpPr txBox="1">
            <a:spLocks/>
          </p:cNvSpPr>
          <p:nvPr/>
        </p:nvSpPr>
        <p:spPr>
          <a:xfrm>
            <a:off x="446856" y="113387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612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</a:p>
          <a:p>
            <a:r>
              <a:rPr lang="es-CL" dirty="0" smtClean="0"/>
              <a:t>Objeto</a:t>
            </a:r>
            <a:endParaRPr lang="es-CL" dirty="0" smtClean="0"/>
          </a:p>
          <a:p>
            <a:r>
              <a:rPr lang="es-CL" dirty="0" smtClean="0"/>
              <a:t>Especificación</a:t>
            </a:r>
            <a:endParaRPr lang="es-CL" dirty="0" smtClean="0"/>
          </a:p>
          <a:p>
            <a:r>
              <a:rPr lang="es-CL" dirty="0" smtClean="0"/>
              <a:t>Desarrollo </a:t>
            </a:r>
          </a:p>
          <a:p>
            <a:r>
              <a:rPr lang="es-CL" b="1" dirty="0" smtClean="0"/>
              <a:t>Problemas </a:t>
            </a:r>
            <a:r>
              <a:rPr lang="es-CL" b="1" dirty="0" smtClean="0"/>
              <a:t>y soluciones</a:t>
            </a:r>
          </a:p>
          <a:p>
            <a:r>
              <a:rPr lang="es-CL" dirty="0" smtClean="0"/>
              <a:t>Conclusiones y líneas futuras</a:t>
            </a:r>
            <a:endParaRPr lang="es-CL" dirty="0"/>
          </a:p>
        </p:txBody>
      </p:sp>
      <p:pic>
        <p:nvPicPr>
          <p:cNvPr id="4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600200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204864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0928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855" y="3369281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  <a:r>
              <a:rPr lang="es-CL" dirty="0" smtClean="0"/>
              <a:t>Error a la hora de añadir texturas a geometrías creadas desde cero.</a:t>
            </a:r>
            <a:br>
              <a:rPr lang="es-CL" dirty="0" smtClean="0"/>
            </a:br>
            <a:endParaRPr lang="es-CL" dirty="0" smtClean="0"/>
          </a:p>
          <a:p>
            <a:endParaRPr lang="es-CL" dirty="0" smtClean="0"/>
          </a:p>
        </p:txBody>
      </p:sp>
      <p:pic>
        <p:nvPicPr>
          <p:cNvPr id="4" name="Imagen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2924944"/>
            <a:ext cx="8784977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7864" y="3643536"/>
            <a:ext cx="216217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8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Actualmente uno de los temas más recurrentes en las nuevas tecnologías es todo lo relacionado con el diseño en tres dimensiones más conocido como 3D.</a:t>
            </a:r>
            <a:br>
              <a:rPr lang="es-ES" dirty="0" smtClean="0"/>
            </a:br>
            <a:endParaRPr lang="es-ES" dirty="0" smtClean="0"/>
          </a:p>
          <a:p>
            <a:pPr algn="just"/>
            <a:r>
              <a:rPr lang="es-ES" dirty="0" smtClean="0"/>
              <a:t>Podemos encontrar en la web una idea muy interesante en el artículo </a:t>
            </a:r>
            <a:endParaRPr lang="es-ES" dirty="0" smtClean="0"/>
          </a:p>
          <a:p>
            <a:pPr marL="0" indent="0" algn="just">
              <a:buNone/>
            </a:pPr>
            <a:r>
              <a:rPr lang="es-ES" dirty="0"/>
              <a:t>	</a:t>
            </a:r>
            <a:r>
              <a:rPr lang="es-ES" dirty="0" smtClean="0"/>
              <a:t>	</a:t>
            </a:r>
            <a:r>
              <a:rPr lang="es-ES" b="1" i="1" dirty="0" smtClean="0"/>
              <a:t>3D </a:t>
            </a:r>
            <a:r>
              <a:rPr lang="es-ES" b="1" i="1" dirty="0" err="1" smtClean="0"/>
              <a:t>Print</a:t>
            </a:r>
            <a:r>
              <a:rPr lang="es-ES" b="1" i="1" dirty="0" smtClean="0"/>
              <a:t> </a:t>
            </a:r>
            <a:r>
              <a:rPr lang="es-ES" b="1" i="1" dirty="0" err="1" smtClean="0"/>
              <a:t>your</a:t>
            </a:r>
            <a:r>
              <a:rPr lang="es-ES" b="1" i="1" dirty="0" smtClean="0"/>
              <a:t> </a:t>
            </a:r>
            <a:r>
              <a:rPr lang="es-ES" b="1" i="1" dirty="0" err="1" smtClean="0"/>
              <a:t>trek</a:t>
            </a:r>
            <a:r>
              <a:rPr lang="es-ES" b="1" i="1" dirty="0" smtClean="0"/>
              <a:t>, in color!</a:t>
            </a:r>
            <a:r>
              <a:rPr lang="es-CL" b="1" i="1" dirty="0" smtClean="0"/>
              <a:t> </a:t>
            </a:r>
            <a:r>
              <a:rPr lang="es-ES" b="1" i="1" dirty="0" smtClean="0"/>
              <a:t>  </a:t>
            </a:r>
            <a:endParaRPr lang="es-CL" b="1" i="1" dirty="0" smtClean="0"/>
          </a:p>
          <a:p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  <a:r>
              <a:rPr lang="es-CL" dirty="0" smtClean="0"/>
              <a:t>El error se produce porque el arreglo </a:t>
            </a:r>
            <a:r>
              <a:rPr lang="es-CL" i="1" dirty="0" err="1" smtClean="0"/>
              <a:t>faceVertexUvs</a:t>
            </a:r>
            <a:r>
              <a:rPr lang="es-CL" i="1" dirty="0" smtClean="0"/>
              <a:t> </a:t>
            </a:r>
            <a:r>
              <a:rPr lang="es-CL" dirty="0" smtClean="0"/>
              <a:t>está vacío.</a:t>
            </a:r>
          </a:p>
          <a:p>
            <a:pPr lvl="1"/>
            <a:r>
              <a:rPr lang="es-CL" dirty="0" smtClean="0"/>
              <a:t>Toda </a:t>
            </a:r>
            <a:r>
              <a:rPr lang="es-CL" dirty="0"/>
              <a:t>geometría tiene un arreglo llamado </a:t>
            </a:r>
            <a:r>
              <a:rPr lang="es-CL" i="1" dirty="0" err="1"/>
              <a:t>faceVertexUvs</a:t>
            </a:r>
            <a:r>
              <a:rPr lang="es-CL" i="1" dirty="0"/>
              <a:t> </a:t>
            </a:r>
            <a:r>
              <a:rPr lang="es-CL" dirty="0"/>
              <a:t>el cuál indica como la textura se va repartiendo sobre la </a:t>
            </a:r>
            <a:r>
              <a:rPr lang="es-CL" dirty="0" smtClean="0"/>
              <a:t>geometría.</a:t>
            </a:r>
          </a:p>
          <a:p>
            <a:r>
              <a:rPr lang="es-CL" b="1" dirty="0" smtClean="0"/>
              <a:t>S: </a:t>
            </a:r>
            <a:r>
              <a:rPr lang="es-CL" dirty="0" smtClean="0"/>
              <a:t>Hay que rellenar el arreglo manualmente, la solución la encontré en </a:t>
            </a:r>
            <a:r>
              <a:rPr lang="es-CL" i="1" dirty="0" err="1" smtClean="0"/>
              <a:t>stackoverflow</a:t>
            </a:r>
            <a:r>
              <a:rPr lang="es-CL" i="1" dirty="0" smtClean="0"/>
              <a:t> </a:t>
            </a:r>
            <a:r>
              <a:rPr lang="es-CL" dirty="0" smtClean="0"/>
              <a:t>donde te indican los pasos a seguir.</a:t>
            </a:r>
            <a:endParaRPr lang="es-CL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sz="2800" b="1" dirty="0" smtClean="0"/>
              <a:t>P: </a:t>
            </a:r>
            <a:r>
              <a:rPr lang="es-CL" sz="2800" dirty="0" smtClean="0"/>
              <a:t>No se identificaba bien la ruta y obtenía tiles que no correspondían a la misma</a:t>
            </a:r>
            <a:r>
              <a:rPr lang="es-CL" sz="2800" b="1" dirty="0" smtClean="0"/>
              <a:t> </a:t>
            </a:r>
          </a:p>
          <a:p>
            <a:r>
              <a:rPr lang="es-CL" sz="2800" b="1" dirty="0" smtClean="0"/>
              <a:t>S:</a:t>
            </a:r>
            <a:r>
              <a:rPr lang="es-CL" sz="2800" dirty="0" smtClean="0"/>
              <a:t> </a:t>
            </a:r>
            <a:r>
              <a:rPr lang="es-CL" sz="2800" i="1" dirty="0" smtClean="0"/>
              <a:t>Mapbox </a:t>
            </a:r>
            <a:r>
              <a:rPr lang="es-CL" sz="2800" dirty="0" smtClean="0"/>
              <a:t>utiliza como parámetros primero la longitud y luego la latitud, además use la clase </a:t>
            </a:r>
            <a:r>
              <a:rPr lang="es-CL" sz="2800" i="1" dirty="0" err="1" smtClean="0"/>
              <a:t>Rectangle</a:t>
            </a:r>
            <a:r>
              <a:rPr lang="es-CL" sz="2800" i="1" dirty="0" smtClean="0"/>
              <a:t> </a:t>
            </a:r>
            <a:r>
              <a:rPr lang="es-CL" sz="2800" dirty="0" smtClean="0"/>
              <a:t>de </a:t>
            </a:r>
            <a:r>
              <a:rPr lang="es-CL" sz="2800" i="1" dirty="0" smtClean="0"/>
              <a:t>Mapbox </a:t>
            </a:r>
            <a:r>
              <a:rPr lang="es-CL" sz="2800" dirty="0" smtClean="0"/>
              <a:t>para verificar si los tiles correspondían a la ruta seleccionada.</a:t>
            </a:r>
            <a:endParaRPr lang="es-CL" sz="2800" b="1" dirty="0"/>
          </a:p>
        </p:txBody>
      </p:sp>
      <p:pic>
        <p:nvPicPr>
          <p:cNvPr id="4" name="Imagen 3" descr="C:\wamp\www\pfc\images\MapBoxRectangle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591" y="4437113"/>
            <a:ext cx="3555562" cy="2016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315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  <a:r>
              <a:rPr lang="es-CL" dirty="0" smtClean="0"/>
              <a:t>Se definió una medida estándar para las imágenes, luego al unir las imágenes para obtener la textura final la conexión entre ellas no era precisa y había cortes.</a:t>
            </a:r>
            <a:endParaRPr lang="es-CL" b="1" dirty="0" smtClean="0"/>
          </a:p>
          <a:p>
            <a:r>
              <a:rPr lang="es-CL" b="1" dirty="0" smtClean="0"/>
              <a:t>S: </a:t>
            </a:r>
            <a:r>
              <a:rPr lang="es-CL" dirty="0" smtClean="0"/>
              <a:t>Para obtener medidas dinámicas según la ruta se uso el algoritmo de </a:t>
            </a:r>
            <a:r>
              <a:rPr lang="es-CL" i="1" dirty="0" smtClean="0"/>
              <a:t>“Proyección de </a:t>
            </a:r>
            <a:r>
              <a:rPr lang="es-CL" i="1" dirty="0" err="1" smtClean="0"/>
              <a:t>Mercator</a:t>
            </a:r>
            <a:r>
              <a:rPr lang="es-CL" i="1" dirty="0" smtClean="0"/>
              <a:t>” </a:t>
            </a:r>
            <a:r>
              <a:rPr lang="es-CL" dirty="0" smtClean="0"/>
              <a:t>el cuál calcula el tamaño de las imágenes en función de la latitud.</a:t>
            </a:r>
            <a:endParaRPr lang="es-CL" b="1" i="1" dirty="0"/>
          </a:p>
        </p:txBody>
      </p:sp>
    </p:spTree>
    <p:extLst>
      <p:ext uri="{BB962C8B-B14F-4D97-AF65-F5344CB8AC3E}">
        <p14:creationId xmlns:p14="http://schemas.microsoft.com/office/powerpoint/2010/main" val="30738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sz="2800" b="1" dirty="0" smtClean="0"/>
              <a:t>P: </a:t>
            </a:r>
            <a:r>
              <a:rPr lang="es-CL" sz="2800" dirty="0" smtClean="0"/>
              <a:t>Limitación para crear las imágenes con </a:t>
            </a:r>
            <a:r>
              <a:rPr lang="es-CL" sz="2800" i="1" dirty="0" err="1" smtClean="0"/>
              <a:t>Mapbox</a:t>
            </a:r>
            <a:r>
              <a:rPr lang="es-CL" sz="2800" dirty="0" smtClean="0"/>
              <a:t>, el problema radica en la cantidad de coordenadas que se pueden pasar como referencia a la hora de crear una imagen con el dibujo de la ruta.</a:t>
            </a:r>
          </a:p>
          <a:p>
            <a:endParaRPr lang="es-CL" sz="2800" dirty="0" smtClean="0"/>
          </a:p>
          <a:p>
            <a:endParaRPr lang="es-CL" sz="2800" dirty="0" smtClean="0"/>
          </a:p>
          <a:p>
            <a:endParaRPr lang="es-CL" sz="2800" b="1" dirty="0" smtClean="0"/>
          </a:p>
          <a:p>
            <a:r>
              <a:rPr lang="es-CL" sz="2800" b="1" dirty="0" smtClean="0"/>
              <a:t>S: </a:t>
            </a:r>
            <a:r>
              <a:rPr lang="es-CL" sz="2800" dirty="0" smtClean="0"/>
              <a:t>Función que reduce la cantidad de coordenadas sin perder el sentido original.</a:t>
            </a:r>
            <a:endParaRPr lang="es-CL" sz="2800" b="1" i="1" dirty="0"/>
          </a:p>
        </p:txBody>
      </p:sp>
      <p:pic>
        <p:nvPicPr>
          <p:cNvPr id="4" name="Imagen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3212976"/>
            <a:ext cx="1174317" cy="1584176"/>
          </a:xfrm>
          <a:prstGeom prst="rect">
            <a:avLst/>
          </a:prstGeom>
        </p:spPr>
      </p:pic>
      <p:pic>
        <p:nvPicPr>
          <p:cNvPr id="5" name="4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861048"/>
            <a:ext cx="5399545" cy="6375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6661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  <a:r>
              <a:rPr lang="es-CL" dirty="0" smtClean="0"/>
              <a:t>Dibujar la ruta en tiles donde la ruta tiene cortes.</a:t>
            </a:r>
          </a:p>
          <a:p>
            <a:endParaRPr lang="es-CL" dirty="0" smtClean="0"/>
          </a:p>
          <a:p>
            <a:endParaRPr lang="es-CL" b="1" dirty="0" smtClean="0"/>
          </a:p>
          <a:p>
            <a:endParaRPr lang="es-CL" b="1" dirty="0" smtClean="0"/>
          </a:p>
          <a:p>
            <a:endParaRPr lang="es-CL" b="1" dirty="0" smtClean="0"/>
          </a:p>
          <a:p>
            <a:r>
              <a:rPr lang="es-CL" b="1" dirty="0" smtClean="0"/>
              <a:t>S: </a:t>
            </a:r>
            <a:r>
              <a:rPr lang="es-CL" dirty="0" smtClean="0"/>
              <a:t>Algoritmo que controla la ruta.</a:t>
            </a:r>
            <a:endParaRPr lang="es-CL" b="1" i="1" dirty="0"/>
          </a:p>
        </p:txBody>
      </p:sp>
      <p:pic>
        <p:nvPicPr>
          <p:cNvPr id="4" name="Imagen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223" y="2433531"/>
            <a:ext cx="1858857" cy="250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1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  <a:r>
              <a:rPr lang="es-CL" dirty="0" err="1" smtClean="0"/>
              <a:t>Cesium</a:t>
            </a:r>
            <a:r>
              <a:rPr lang="es-CL" dirty="0" smtClean="0"/>
              <a:t> nos ofrece distintos niveles de detalle pero hay zonas donde no hay información dependiendo del nivel.</a:t>
            </a:r>
          </a:p>
          <a:p>
            <a:r>
              <a:rPr lang="es-CL" b="1" dirty="0" smtClean="0"/>
              <a:t>S: </a:t>
            </a:r>
            <a:r>
              <a:rPr lang="es-CL" dirty="0" smtClean="0"/>
              <a:t>Fijar nivel a 14.</a:t>
            </a:r>
            <a:endParaRPr lang="es-CL" b="1" i="1" dirty="0"/>
          </a:p>
        </p:txBody>
      </p:sp>
      <p:pic>
        <p:nvPicPr>
          <p:cNvPr id="5" name="4 Image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321" y="3758709"/>
            <a:ext cx="2194025" cy="2952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5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758708"/>
            <a:ext cx="2229601" cy="29826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661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  <a:r>
              <a:rPr lang="es-CL" dirty="0" smtClean="0"/>
              <a:t>Visualizar los modelos 3D en </a:t>
            </a:r>
            <a:r>
              <a:rPr lang="es-CL" i="1" dirty="0" err="1" smtClean="0"/>
              <a:t>Shapeways</a:t>
            </a:r>
            <a:r>
              <a:rPr lang="es-CL" i="1" dirty="0" smtClean="0"/>
              <a:t>, </a:t>
            </a:r>
            <a:r>
              <a:rPr lang="es-CL" dirty="0" smtClean="0"/>
              <a:t>los modelos no aparecían completos.</a:t>
            </a:r>
          </a:p>
          <a:p>
            <a:endParaRPr lang="es-CL" dirty="0" smtClean="0"/>
          </a:p>
          <a:p>
            <a:endParaRPr lang="es-CL" b="1" dirty="0" smtClean="0"/>
          </a:p>
          <a:p>
            <a:endParaRPr lang="es-CL" b="1" dirty="0" smtClean="0"/>
          </a:p>
          <a:p>
            <a:endParaRPr lang="es-CL" b="1" dirty="0" smtClean="0"/>
          </a:p>
          <a:p>
            <a:r>
              <a:rPr lang="es-CL" b="1" dirty="0" smtClean="0"/>
              <a:t>S: </a:t>
            </a:r>
            <a:r>
              <a:rPr lang="es-CL" dirty="0" smtClean="0"/>
              <a:t>Crear de forma diferente los modelos 3D.</a:t>
            </a:r>
            <a:endParaRPr lang="es-CL" b="1" i="1" dirty="0"/>
          </a:p>
        </p:txBody>
      </p:sp>
      <p:pic>
        <p:nvPicPr>
          <p:cNvPr id="5" name="4 Image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388" y="2992102"/>
            <a:ext cx="3241964" cy="18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5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32" y="2977121"/>
            <a:ext cx="3023128" cy="17480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661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</a:t>
            </a:r>
            <a:r>
              <a:rPr lang="es-ES" dirty="0" smtClean="0"/>
              <a:t> Con la memoria a la hora de crear imágenes por el espacio en memoria y problemas con las peticiones </a:t>
            </a:r>
            <a:r>
              <a:rPr lang="es-ES" i="1" dirty="0" smtClean="0"/>
              <a:t>post </a:t>
            </a:r>
            <a:r>
              <a:rPr lang="es-ES" dirty="0" smtClean="0"/>
              <a:t>al servidor. </a:t>
            </a:r>
          </a:p>
          <a:p>
            <a:endParaRPr lang="es-ES" dirty="0" smtClean="0"/>
          </a:p>
          <a:p>
            <a:r>
              <a:rPr lang="es-CL" b="1" dirty="0" smtClean="0"/>
              <a:t>S: </a:t>
            </a:r>
            <a:r>
              <a:rPr lang="es-CL" dirty="0" smtClean="0"/>
              <a:t>Reducir el tamaño de las imágenes y modificar </a:t>
            </a:r>
            <a:r>
              <a:rPr lang="es-ES" dirty="0" smtClean="0"/>
              <a:t>el fichero </a:t>
            </a:r>
            <a:r>
              <a:rPr lang="es-ES" i="1" dirty="0" smtClean="0"/>
              <a:t>php.ini</a:t>
            </a:r>
            <a:endParaRPr lang="es-CL" b="1" i="1" dirty="0"/>
          </a:p>
        </p:txBody>
      </p:sp>
    </p:spTree>
    <p:extLst>
      <p:ext uri="{BB962C8B-B14F-4D97-AF65-F5344CB8AC3E}">
        <p14:creationId xmlns:p14="http://schemas.microsoft.com/office/powerpoint/2010/main" val="156661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  <a:r>
              <a:rPr lang="es-ES" dirty="0" smtClean="0"/>
              <a:t>Geometría final no coincide.</a:t>
            </a:r>
            <a:endParaRPr lang="es-CL" b="1" dirty="0" smtClean="0"/>
          </a:p>
          <a:p>
            <a:r>
              <a:rPr lang="es-CL" b="1" dirty="0" smtClean="0"/>
              <a:t>S: </a:t>
            </a:r>
            <a:r>
              <a:rPr lang="es-CL" dirty="0" smtClean="0"/>
              <a:t>Actualizar el navegador.</a:t>
            </a:r>
            <a:endParaRPr lang="es-CL" b="1" i="1" dirty="0"/>
          </a:p>
        </p:txBody>
      </p:sp>
      <p:pic>
        <p:nvPicPr>
          <p:cNvPr id="7" name="6 Imagen" descr="C:\wamp\www\pfc\images\errorCesiumMesh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068960"/>
            <a:ext cx="3146785" cy="2681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7 Imagen" descr="C:\wamp\www\pfc\images\errorCesiumMeshSolution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068960"/>
            <a:ext cx="3096344" cy="26856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661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</a:p>
          <a:p>
            <a:r>
              <a:rPr lang="es-CL" dirty="0" smtClean="0"/>
              <a:t>Objeto</a:t>
            </a:r>
            <a:endParaRPr lang="es-CL" dirty="0" smtClean="0"/>
          </a:p>
          <a:p>
            <a:r>
              <a:rPr lang="es-CL" dirty="0" smtClean="0"/>
              <a:t>Especificación</a:t>
            </a:r>
            <a:endParaRPr lang="es-CL" dirty="0" smtClean="0"/>
          </a:p>
          <a:p>
            <a:r>
              <a:rPr lang="es-CL" dirty="0" smtClean="0"/>
              <a:t>Desarrollo</a:t>
            </a:r>
            <a:endParaRPr lang="es-CL" dirty="0" smtClean="0"/>
          </a:p>
          <a:p>
            <a:r>
              <a:rPr lang="es-CL" dirty="0" smtClean="0"/>
              <a:t>Problemas y soluciones</a:t>
            </a:r>
          </a:p>
          <a:p>
            <a:r>
              <a:rPr lang="es-CL" b="1" dirty="0" smtClean="0"/>
              <a:t>Conclusiones y líneas futuras</a:t>
            </a:r>
            <a:endParaRPr lang="es-CL" b="1" dirty="0"/>
          </a:p>
        </p:txBody>
      </p:sp>
      <p:pic>
        <p:nvPicPr>
          <p:cNvPr id="4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600200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924" y="3976039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204864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0928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855" y="3369281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772816"/>
            <a:ext cx="3168352" cy="3018575"/>
          </a:xfr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9553" y="1772816"/>
            <a:ext cx="3456384" cy="3175737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301523" y="5445224"/>
            <a:ext cx="4572000" cy="685059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9705" indent="-179705">
              <a:lnSpc>
                <a:spcPct val="107000"/>
              </a:lnSpc>
              <a:spcAft>
                <a:spcPts val="800"/>
              </a:spcAft>
            </a:pPr>
            <a:r>
              <a:rPr lang="es-ES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http://www.instructables.com/id/3D-Print-Your-Trek-in-color/?ALLSTEPS</a:t>
            </a:r>
            <a:endParaRPr lang="es-E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88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Conclusiones y líneas futuras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CL" dirty="0" smtClean="0"/>
              <a:t>Conclusiones</a:t>
            </a:r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Se ha cumplido el objetivo creando una aplicación web que crea un objeto tridimensional con las elevaciones del terreno a partir de una ruta realizada.</a:t>
            </a:r>
            <a:endParaRPr lang="es-CL" dirty="0" smtClean="0"/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He logrado mezclar distintas tecnologías para obtener el objeto tridimensional, </a:t>
            </a:r>
            <a:r>
              <a:rPr lang="es-ES" i="1" dirty="0" err="1" smtClean="0"/>
              <a:t>Mapbox</a:t>
            </a:r>
            <a:r>
              <a:rPr lang="es-ES" i="1" dirty="0" smtClean="0"/>
              <a:t> </a:t>
            </a:r>
            <a:r>
              <a:rPr lang="es-ES" i="1" dirty="0" err="1" smtClean="0"/>
              <a:t>Cesium</a:t>
            </a:r>
            <a:r>
              <a:rPr lang="es-ES" i="1" dirty="0" smtClean="0"/>
              <a:t> y </a:t>
            </a:r>
            <a:r>
              <a:rPr lang="es-ES" i="1" dirty="0" err="1" smtClean="0"/>
              <a:t>Threejs</a:t>
            </a:r>
            <a:r>
              <a:rPr lang="es-ES" i="1" dirty="0" smtClean="0"/>
              <a:t>.</a:t>
            </a:r>
            <a:endParaRPr lang="es-CL" dirty="0" smtClean="0"/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El objeto creado es enviado a </a:t>
            </a:r>
            <a:r>
              <a:rPr lang="es-ES" i="1" dirty="0" err="1" smtClean="0"/>
              <a:t>Shapeways</a:t>
            </a:r>
            <a:r>
              <a:rPr lang="es-ES" dirty="0" smtClean="0"/>
              <a:t> donde es validado e impreso obteniendo el modelo real.</a:t>
            </a:r>
            <a:endParaRPr lang="es-CL" dirty="0" smtClean="0"/>
          </a:p>
          <a:p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Conclusiones y líneas futuras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Líneas futuras</a:t>
            </a:r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Posibilidad de crear rutas personalizadas como lo hace </a:t>
            </a:r>
            <a:r>
              <a:rPr lang="es-ES" dirty="0" err="1" smtClean="0"/>
              <a:t>wikilocs</a:t>
            </a:r>
            <a:r>
              <a:rPr lang="es-ES" dirty="0" smtClean="0"/>
              <a:t>.</a:t>
            </a:r>
            <a:endParaRPr lang="es-CL" dirty="0" smtClean="0"/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Implementar otras fuentes de datos más potentes como </a:t>
            </a:r>
            <a:r>
              <a:rPr lang="es-ES" dirty="0" err="1" smtClean="0"/>
              <a:t>google</a:t>
            </a:r>
            <a:r>
              <a:rPr lang="es-ES" dirty="0" smtClean="0"/>
              <a:t> </a:t>
            </a:r>
            <a:r>
              <a:rPr lang="es-ES" dirty="0" err="1" smtClean="0"/>
              <a:t>maps</a:t>
            </a:r>
            <a:r>
              <a:rPr lang="es-ES" dirty="0" smtClean="0"/>
              <a:t>.</a:t>
            </a:r>
            <a:endParaRPr lang="es-CL" dirty="0" smtClean="0"/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Mejorar el diseño de la página web.</a:t>
            </a:r>
            <a:endParaRPr lang="es-CL" dirty="0" smtClean="0"/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Buscar datos de profundidades marítimas e implementar.</a:t>
            </a:r>
            <a:endParaRPr lang="es-CL" dirty="0" smtClean="0"/>
          </a:p>
          <a:p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 smtClean="0"/>
              <a:t>Edición e impresión de modelos 3D</a:t>
            </a:r>
            <a:endParaRPr lang="es-CL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s-CL" sz="2400" dirty="0" smtClean="0"/>
              <a:t>Titulación: Ingeniería Informática </a:t>
            </a:r>
          </a:p>
          <a:p>
            <a:r>
              <a:rPr lang="es-CL" sz="2400" dirty="0" smtClean="0"/>
              <a:t>Tutor: Oscar </a:t>
            </a:r>
            <a:r>
              <a:rPr lang="es-CL" sz="2400" dirty="0" err="1" smtClean="0"/>
              <a:t>Ardaiz</a:t>
            </a:r>
            <a:r>
              <a:rPr lang="es-CL" sz="2400" dirty="0" smtClean="0"/>
              <a:t> </a:t>
            </a:r>
          </a:p>
          <a:p>
            <a:r>
              <a:rPr lang="es-CL" sz="2400" dirty="0" smtClean="0"/>
              <a:t>Autor: Gonzalo Horacio Andrade Benavente</a:t>
            </a:r>
            <a:endParaRPr lang="es-CL" sz="2400" dirty="0"/>
          </a:p>
        </p:txBody>
      </p:sp>
      <p:pic>
        <p:nvPicPr>
          <p:cNvPr id="4" name="Imagen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404664"/>
            <a:ext cx="1135380" cy="1135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n 4" descr="escudoALI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264" y="132938"/>
            <a:ext cx="1266190" cy="1416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954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</a:p>
          <a:p>
            <a:r>
              <a:rPr lang="es-CL" b="1" dirty="0" smtClean="0"/>
              <a:t>Objeto</a:t>
            </a:r>
            <a:endParaRPr lang="es-CL" b="1" dirty="0" smtClean="0"/>
          </a:p>
          <a:p>
            <a:r>
              <a:rPr lang="es-CL" dirty="0" smtClean="0"/>
              <a:t>Especificación</a:t>
            </a:r>
            <a:endParaRPr lang="es-CL" dirty="0" smtClean="0"/>
          </a:p>
          <a:p>
            <a:r>
              <a:rPr lang="es-CL" dirty="0" smtClean="0"/>
              <a:t>Desarrollo</a:t>
            </a:r>
            <a:endParaRPr lang="es-CL" dirty="0"/>
          </a:p>
          <a:p>
            <a:r>
              <a:rPr lang="es-CL" dirty="0" smtClean="0"/>
              <a:t>Problemas </a:t>
            </a:r>
            <a:r>
              <a:rPr lang="es-CL" dirty="0" smtClean="0"/>
              <a:t>y soluciones</a:t>
            </a:r>
          </a:p>
          <a:p>
            <a:r>
              <a:rPr lang="es-CL" dirty="0" smtClean="0"/>
              <a:t>Conclusiones y líneas futuras</a:t>
            </a:r>
            <a:endParaRPr lang="es-CL" dirty="0"/>
          </a:p>
        </p:txBody>
      </p:sp>
      <p:pic>
        <p:nvPicPr>
          <p:cNvPr id="1026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600200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El objetivo principal del proyecto es la creación de una aplicación web para la edición de objetos 3D.</a:t>
            </a:r>
            <a:br>
              <a:rPr lang="es-ES" dirty="0" smtClean="0"/>
            </a:br>
            <a:endParaRPr lang="es-ES" dirty="0" smtClean="0"/>
          </a:p>
          <a:p>
            <a:r>
              <a:rPr lang="es-ES" dirty="0" smtClean="0"/>
              <a:t>Como referencia usaré el artículo mencionado </a:t>
            </a:r>
            <a:r>
              <a:rPr lang="es-ES" dirty="0" smtClean="0"/>
              <a:t>anteriormente para crear una aplicación web que modele en 3D una ruta </a:t>
            </a:r>
            <a:r>
              <a:rPr lang="es-ES" i="1" dirty="0" err="1" smtClean="0"/>
              <a:t>gps</a:t>
            </a:r>
            <a:r>
              <a:rPr lang="es-ES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86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</a:p>
          <a:p>
            <a:r>
              <a:rPr lang="es-CL" dirty="0" smtClean="0"/>
              <a:t>Objeto</a:t>
            </a:r>
            <a:endParaRPr lang="es-CL" dirty="0" smtClean="0"/>
          </a:p>
          <a:p>
            <a:r>
              <a:rPr lang="es-CL" b="1" dirty="0"/>
              <a:t>Especificación </a:t>
            </a:r>
            <a:endParaRPr lang="es-CL" b="1" dirty="0" smtClean="0"/>
          </a:p>
          <a:p>
            <a:r>
              <a:rPr lang="es-CL" dirty="0" smtClean="0"/>
              <a:t>Desarrollo</a:t>
            </a:r>
            <a:endParaRPr lang="es-CL" dirty="0"/>
          </a:p>
          <a:p>
            <a:r>
              <a:rPr lang="es-CL" dirty="0" smtClean="0"/>
              <a:t>Problemas </a:t>
            </a:r>
            <a:r>
              <a:rPr lang="es-CL" dirty="0" smtClean="0"/>
              <a:t>y soluciones</a:t>
            </a:r>
          </a:p>
          <a:p>
            <a:r>
              <a:rPr lang="es-CL" dirty="0" smtClean="0"/>
              <a:t>Conclusiones y líneas futuras</a:t>
            </a:r>
            <a:endParaRPr lang="es-CL" dirty="0"/>
          </a:p>
        </p:txBody>
      </p:sp>
      <p:pic>
        <p:nvPicPr>
          <p:cNvPr id="4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600200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204864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1766</TotalTime>
  <Words>2423</Words>
  <Application>Microsoft Office PowerPoint</Application>
  <PresentationFormat>Presentación en pantalla (4:3)</PresentationFormat>
  <Paragraphs>364</Paragraphs>
  <Slides>62</Slides>
  <Notes>30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62</vt:i4>
      </vt:variant>
    </vt:vector>
  </HeadingPairs>
  <TitlesOfParts>
    <vt:vector size="67" baseType="lpstr">
      <vt:lpstr>Arial</vt:lpstr>
      <vt:lpstr>Calibri</vt:lpstr>
      <vt:lpstr>Courier New</vt:lpstr>
      <vt:lpstr>Times New Roman</vt:lpstr>
      <vt:lpstr>Tema de Office</vt:lpstr>
      <vt:lpstr>Edición e impresión de modelos 3D</vt:lpstr>
      <vt:lpstr>Contenidos presentación</vt:lpstr>
      <vt:lpstr>Contenidos presentación</vt:lpstr>
      <vt:lpstr>Contenidos presentación</vt:lpstr>
      <vt:lpstr>Introducción</vt:lpstr>
      <vt:lpstr>Introducción</vt:lpstr>
      <vt:lpstr>Contenidos presentación</vt:lpstr>
      <vt:lpstr>Objeto</vt:lpstr>
      <vt:lpstr>Contenidos presentación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Contenidos presentación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Contenidos presentación</vt:lpstr>
      <vt:lpstr>Problemas y soluciones</vt:lpstr>
      <vt:lpstr>Problemas y soluciones</vt:lpstr>
      <vt:lpstr>Problemas y soluciones</vt:lpstr>
      <vt:lpstr>Problemas y soluciones</vt:lpstr>
      <vt:lpstr>Problemas y soluciones</vt:lpstr>
      <vt:lpstr>Problemas y soluciones</vt:lpstr>
      <vt:lpstr>Problemas y soluciones</vt:lpstr>
      <vt:lpstr>Problemas y soluciones</vt:lpstr>
      <vt:lpstr>Problemas y soluciones</vt:lpstr>
      <vt:lpstr>Problemas y soluciones</vt:lpstr>
      <vt:lpstr>Contenidos presentación</vt:lpstr>
      <vt:lpstr>Conclusiones y líneas futuras</vt:lpstr>
      <vt:lpstr>Conclusiones y líneas futuras</vt:lpstr>
      <vt:lpstr>Edición e impresión de modelos 3D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Gonzalo</dc:creator>
  <cp:lastModifiedBy>andrade</cp:lastModifiedBy>
  <cp:revision>140</cp:revision>
  <cp:lastPrinted>2015-04-20T14:18:34Z</cp:lastPrinted>
  <dcterms:created xsi:type="dcterms:W3CDTF">2015-04-05T09:52:06Z</dcterms:created>
  <dcterms:modified xsi:type="dcterms:W3CDTF">2015-04-20T15:58:03Z</dcterms:modified>
</cp:coreProperties>
</file>